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tg"/>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tg"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tg"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tg">
                <a:solidFill>
                  <a:schemeClr val="tx1">
                    <a:lumMod val="50000"/>
                    <a:lumOff val="50000"/>
                  </a:schemeClr>
                </a:solidFill>
              </a:rPr>
              <a:t>№ 45 Каломи Худо</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tg" sz="4400"/>
              <a:t>Хабари хуш аз фаришта</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tg" sz="4000">
                <a:solidFill>
                  <a:srgbClr val="FF0000"/>
                </a:solidFill>
              </a:rPr>
              <a:t>Викторинаи имрӯза</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tg" sz="3600">
                <a:solidFill>
                  <a:schemeClr val="tx1">
                    <a:lumMod val="65000"/>
                    <a:lumOff val="35000"/>
                  </a:schemeClr>
                </a:solidFill>
              </a:rPr>
              <a:t>Кӣ ба Марям хабар дод?</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tg" sz="2800">
                <a:solidFill>
                  <a:schemeClr val="tx1">
                    <a:lumMod val="65000"/>
                    <a:lumOff val="35000"/>
                  </a:schemeClr>
                </a:solidFill>
              </a:rPr>
              <a:t>① </a:t>
            </a:r>
            <a:r xmlns:a="http://schemas.openxmlformats.org/drawingml/2006/main">
              <a:rPr altLang="ko-KR" dirty="0" lang="tg" sz="2800">
                <a:solidFill>
                  <a:schemeClr val="tx1">
                    <a:lumMod val="65000"/>
                    <a:lumOff val="35000"/>
                  </a:schemeClr>
                </a:solidFill>
              </a:rPr>
              <a:t>Шайтон</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tg" sz="2800">
                <a:solidFill>
                  <a:schemeClr val="tx1">
                    <a:lumMod val="65000"/>
                    <a:lumOff val="35000"/>
                  </a:schemeClr>
                </a:solidFill>
              </a:rPr>
              <a:t>② </a:t>
            </a:r>
            <a:r xmlns:a="http://schemas.openxmlformats.org/drawingml/2006/main">
              <a:rPr altLang="ko-KR" dirty="0" lang="tg" sz="2800">
                <a:solidFill>
                  <a:schemeClr val="tx1">
                    <a:lumMod val="65000"/>
                    <a:lumOff val="35000"/>
                  </a:schemeClr>
                </a:solidFill>
              </a:rPr>
              <a:t>Дӯсти Марям</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tg" sz="2800">
                <a:solidFill>
                  <a:schemeClr val="tx1">
                    <a:lumMod val="65000"/>
                    <a:lumOff val="35000"/>
                  </a:schemeClr>
                </a:solidFill>
              </a:rPr>
              <a:t>③ </a:t>
            </a:r>
            <a:r xmlns:a="http://schemas.openxmlformats.org/drawingml/2006/main">
              <a:rPr altLang="ko-KR" dirty="0" lang="tg" sz="2800">
                <a:solidFill>
                  <a:schemeClr val="tx1">
                    <a:lumMod val="65000"/>
                    <a:lumOff val="35000"/>
                  </a:schemeClr>
                </a:solidFill>
              </a:rPr>
              <a:t>Фариштаи</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tg" sz="2800">
                <a:solidFill>
                  <a:schemeClr val="tx1">
                    <a:lumMod val="65000"/>
                    <a:lumOff val="35000"/>
                  </a:schemeClr>
                </a:solidFill>
              </a:rPr>
              <a:t>④ </a:t>
            </a:r>
            <a:r xmlns:a="http://schemas.openxmlformats.org/drawingml/2006/main">
              <a:rPr altLang="ko-KR" dirty="0" lang="tg" sz="2800">
                <a:solidFill>
                  <a:schemeClr val="tx1">
                    <a:lumMod val="65000"/>
                    <a:lumOff val="35000"/>
                  </a:schemeClr>
                </a:solidFill>
              </a:rPr>
              <a:t>Исо</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tg" sz="2800">
                <a:solidFill>
                  <a:srgbClr val="FF0000"/>
                </a:solidFill>
              </a:rPr>
              <a:t>③ </a:t>
            </a:r>
            <a:r xmlns:a="http://schemas.openxmlformats.org/drawingml/2006/main">
              <a:rPr altLang="ko-KR" dirty="0" lang="tg" sz="2800">
                <a:solidFill>
                  <a:srgbClr val="FF0000"/>
                </a:solidFill>
              </a:rPr>
              <a:t>Фариштаи</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tg" altLang="ko-KR" b="1">
                <a:solidFill>
                  <a:schemeClr val="tx1">
                    <a:lumMod val="50000"/>
                    <a:lumOff val="50000"/>
                  </a:schemeClr>
                </a:solidFill>
              </a:rPr>
              <a:t>НЕ. 54 Каломи Худо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tg" altLang="ko-KR" sz="4400"/>
              <a:t>Зани сомарӣ дар назди чоҳ</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Каломи имруза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ҳар кӣ аз обе, ки Ман ба ӯ медиҳам, бинӯшад, ҳаргиз ташна нахоҳад монд. Дар ҳақиқат, обе, ки ман ба ӯ медиҳам, дар вай чашмаи обе хоҳад шуд, ки барои ҳаёти ҷовидонӣ мекашад».</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tg" sz="2800">
                <a:solidFill>
                  <a:schemeClr val="tx1">
                    <a:lumMod val="65000"/>
                    <a:lumOff val="35000"/>
                  </a:schemeClr>
                </a:solidFill>
              </a:rPr>
              <a:t>Ҷон</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Ҳангоме ки Исо аз сарзамини Сомария мегузашт, дар назди чоҳ занеро вохӯрд ва гуфт. "Лутфан ба ман каме об диҳед."</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tg" altLang="ko-KR" sz="2600">
                <a:solidFill>
                  <a:schemeClr val="tx1">
                    <a:lumMod val="65000"/>
                    <a:lumOff val="35000"/>
                  </a:schemeClr>
                </a:solidFill>
              </a:rPr>
              <a:t>Зан аҷиб буд. Зеро яҳудиён бо сомариён гап намезананд. «Агар медонистед, ки ман кӣ ҳастам, аз ман об мепурсидед». Исо гуфт</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tg" altLang="ko-KR" sz="2600">
                <a:solidFill>
                  <a:schemeClr val="tx1">
                    <a:lumMod val="65000"/>
                    <a:lumOff val="35000"/>
                  </a:schemeClr>
                </a:solidFill>
              </a:rPr>
              <a:t>"Зеро обе, ки ман медиҳам, оби ҳаёт аст, ки дигар ташна намешавад". Зан ба Исо шавқ пайдо кард. "Ту кистӣ, метавонӣ ин обро ба ман диҳӣ?"</a:t>
            </a:r>
            <a:r xmlns:a="http://schemas.openxmlformats.org/drawingml/2006/main">
              <a:rPr lang="tg"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«Ман Масеҳ ва Писари Худо ҳастам», - ҷавоб дод Исо. Вай аз ин ба ҳайрат афтод.</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tg" altLang="ko-KR" sz="2600">
                <a:solidFill>
                  <a:schemeClr val="tx1">
                    <a:lumMod val="65000"/>
                    <a:lumOff val="35000"/>
                  </a:schemeClr>
                </a:solidFill>
              </a:rPr>
              <a:t>Вай кӯзаи обашро гузошта, ба шаҳр баргашт ва ба мардум дар бораи Исо гуфт. Бисёр одамон ба пешвози Исо омаданд ва ба Ӯ ҳамчун Наҷотдиҳандаи худ имон оварданд.</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Дарси имрӯза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tg" sz="3200">
                <a:solidFill>
                  <a:schemeClr val="tx1">
                    <a:lumMod val="65000"/>
                    <a:lumOff val="35000"/>
                  </a:schemeClr>
                </a:solidFill>
              </a:rPr>
              <a:t>Ҳамин ки зани сомарӣ бо Исо вохӯрд, кӯзаи обро гузошта, ба деҳа баргашт, то ба сокинони деҳа муждаи наҷотро расонад.</a:t>
            </a:r>
            <a:r xmlns:a="http://schemas.openxmlformats.org/drawingml/2006/main">
              <a:rPr altLang="en-US" lang="tg" sz="3200">
                <a:solidFill>
                  <a:schemeClr val="tx1">
                    <a:lumMod val="65000"/>
                    <a:lumOff val="35000"/>
                  </a:schemeClr>
                </a:solidFill>
              </a:rPr>
              <a:t> </a:t>
            </a:r>
            <a:r xmlns:a="http://schemas.openxmlformats.org/drawingml/2006/main">
              <a:rPr altLang="ko-KR" lang="tg" sz="3200">
                <a:solidFill>
                  <a:schemeClr val="tx1">
                    <a:lumMod val="65000"/>
                    <a:lumOff val="35000"/>
                  </a:schemeClr>
                </a:solidFill>
              </a:rPr>
              <a:t>Дар ниҳоят, бисёр одамон бо шунидани хушхабари мавъизакардаи ӯ наҷот ёфтанд.</a:t>
            </a:r>
            <a:r xmlns:a="http://schemas.openxmlformats.org/drawingml/2006/main">
              <a:rPr altLang="en-US" lang="tg"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tg" sz="3200">
                <a:solidFill>
                  <a:schemeClr val="tx1">
                    <a:lumMod val="65000"/>
                    <a:lumOff val="35000"/>
                  </a:schemeClr>
                </a:solidFill>
              </a:rPr>
              <a:t>Оё шумо бо Исо вохӯред? Оё шумо дар бораи Исо ба дигарон нақл мекунед? Дар бораи шиносоии Исо ба дигарон мисли зани сомарӣ чӣ гуфтан мумкин аст?</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tg" sz="3200">
                <a:solidFill>
                  <a:srgbClr val="ff0000"/>
                </a:solidFill>
              </a:rPr>
              <a:t>Исо кист?</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rgbClr val="0070c0"/>
                </a:solidFill>
              </a:rPr>
              <a:t>Исо</a:t>
            </a:r>
            <a:r xmlns:a="http://schemas.openxmlformats.org/drawingml/2006/main">
              <a:rPr altLang="en-US" lang="tg" sz="3600">
                <a:solidFill>
                  <a:srgbClr val="0070c0"/>
                </a:solidFill>
              </a:rPr>
              <a:t> </a:t>
            </a:r>
            <a:r xmlns:a="http://schemas.openxmlformats.org/drawingml/2006/main">
              <a:rPr altLang="ko-KR" lang="tg" sz="3600">
                <a:solidFill>
                  <a:srgbClr val="0070c0"/>
                </a:solidFill>
              </a:rPr>
              <a:t>аст..</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Исо касест, ки ба мо оби ҳаёт медиҳад, ки ҳеҷ гоҳ ташнаи ҷонҳои мо нашавем.</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Викторинаи имрӯза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tg" sz="3200">
                <a:solidFill>
                  <a:schemeClr val="tx1">
                    <a:lumMod val="65000"/>
                    <a:lumOff val="35000"/>
                  </a:schemeClr>
                </a:solidFill>
              </a:rPr>
              <a:t>Исо бо зани сомарӣ дар куҷо вохӯрд?</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① </a:t>
            </a:r>
            <a:r xmlns:a="http://schemas.openxmlformats.org/drawingml/2006/main">
              <a:rPr altLang="ko-KR" lang="tg" sz="2800">
                <a:solidFill>
                  <a:schemeClr val="tx1">
                    <a:lumMod val="65000"/>
                    <a:lumOff val="35000"/>
                  </a:schemeClr>
                </a:solidFill>
              </a:rPr>
              <a:t>дар қаср</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② </a:t>
            </a:r>
            <a:r xmlns:a="http://schemas.openxmlformats.org/drawingml/2006/main">
              <a:rPr altLang="ko-KR" lang="tg" sz="2800">
                <a:solidFill>
                  <a:schemeClr val="tx1">
                    <a:lumMod val="65000"/>
                    <a:lumOff val="35000"/>
                  </a:schemeClr>
                </a:solidFill>
              </a:rPr>
              <a:t>дар шаҳр</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кӯча</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③ </a:t>
            </a:r>
            <a:r xmlns:a="http://schemas.openxmlformats.org/drawingml/2006/main">
              <a:rPr altLang="ko-KR" lang="tg" sz="2800">
                <a:solidFill>
                  <a:schemeClr val="tx1">
                    <a:lumMod val="65000"/>
                    <a:lumOff val="35000"/>
                  </a:schemeClr>
                </a:solidFill>
              </a:rPr>
              <a:t>дар бозор</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④ </a:t>
            </a:r>
            <a:r xmlns:a="http://schemas.openxmlformats.org/drawingml/2006/main">
              <a:rPr altLang="ko-KR" lang="tg" sz="2800">
                <a:solidFill>
                  <a:schemeClr val="tx1">
                    <a:lumMod val="65000"/>
                    <a:lumOff val="35000"/>
                  </a:schemeClr>
                </a:solidFill>
              </a:rPr>
              <a:t>дар чоҳ</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rgbClr val="ff0000"/>
                </a:solidFill>
              </a:rPr>
              <a:t>④ </a:t>
            </a:r>
            <a:r xmlns:a="http://schemas.openxmlformats.org/drawingml/2006/main">
              <a:rPr altLang="ko-KR" lang="tg" sz="2800">
                <a:solidFill>
                  <a:srgbClr val="ff0000"/>
                </a:solidFill>
              </a:rPr>
              <a:t>дар чоҳ</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tg" sz="4000">
                <a:solidFill>
                  <a:srgbClr val="FF0000"/>
                </a:solidFill>
              </a:rPr>
              <a:t>Каломи имруза</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tg" sz="3600">
                <a:solidFill>
                  <a:schemeClr val="tx1">
                    <a:lumMod val="65000"/>
                    <a:lumOff val="35000"/>
                  </a:schemeClr>
                </a:solidFill>
              </a:rPr>
              <a:t>Ту ҳомила хоҳӣ шуд ва писаре зоид ва ба ӯ Исо ном хоҳӣ дод.</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tg" sz="2800">
                <a:solidFill>
                  <a:schemeClr val="tx1">
                    <a:lumMod val="65000"/>
                    <a:lumOff val="35000"/>
                  </a:schemeClr>
                </a:solidFill>
              </a:rPr>
              <a:t>Луқо</a:t>
            </a:r>
            <a:r xmlns:a="http://schemas.openxmlformats.org/drawingml/2006/main">
              <a:rPr altLang="en-US" dirty="0" lang="tg" sz="2800">
                <a:solidFill>
                  <a:schemeClr val="tx1">
                    <a:lumMod val="65000"/>
                    <a:lumOff val="35000"/>
                  </a:schemeClr>
                </a:solidFill>
              </a:rPr>
              <a:t> </a:t>
            </a:r>
            <a:r xmlns:a="http://schemas.openxmlformats.org/drawingml/2006/main">
              <a:rPr altLang="ko-KR" dirty="0" lang="tg"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Каломи имруза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ҳар кӣ аз обе, ки Ман ба ӯ медиҳам, бинӯшад, ҳаргиз ташна нахоҳад монд. Дар ҳақиқат, обе, ки ман ба ӯ медиҳам, дар вай чашмаи обе хоҳад шуд, ки барои ҳаёти ҷовидонӣ мекашад».</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tg" sz="2800">
                <a:solidFill>
                  <a:schemeClr val="tx1">
                    <a:lumMod val="65000"/>
                    <a:lumOff val="35000"/>
                  </a:schemeClr>
                </a:solidFill>
              </a:rPr>
              <a:t>Ҷон</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tg" altLang="ko-KR" b="1">
                <a:solidFill>
                  <a:schemeClr val="tx1">
                    <a:lumMod val="50000"/>
                    <a:lumOff val="50000"/>
                  </a:schemeClr>
                </a:solidFill>
              </a:rPr>
              <a:t>№ 55 Каломи Худо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tg" altLang="ko-KR" sz="4400"/>
              <a:t>Тӯри худро ба оби чуқур партоед</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Каломи имруза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Он гоҳ Исо ба Шимъӯн гуфт: «Натарс; аз ин ба баъд одамонро дастгир хоҳӣ кард».</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tg" sz="2800">
                <a:solidFill>
                  <a:schemeClr val="tx1">
                    <a:lumMod val="65000"/>
                    <a:lumOff val="35000"/>
                  </a:schemeClr>
                </a:solidFill>
              </a:rPr>
              <a:t>Луқо</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Исо, ки ба қаиқи Петрус савор шуда, каломро расонд, ба Петрус гуфт. — Акнун ба оби чукур равед ва барои сайд кардани мохй тур партоед.</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 Устод, мо тамоми шаб сахт мехнат карда, чизе ба даст наовардем. Аммо азбаски шумо чунин мегӯед, ман тӯрҳоро мепартоям».</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tg" sz="3200">
                <a:solidFill>
                  <a:schemeClr val="tx1">
                    <a:lumMod val="65000"/>
                    <a:lumOff val="35000"/>
                  </a:schemeClr>
                </a:solidFill>
              </a:rPr>
              <a:t>Вақте ки онҳо ин корро карданд, онҳо чунон миқдори зиёди моҳӣ гирифтанд, ки тӯрашон мешиканад. Петрус аз ин дар ҳайрат монд.</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tg" sz="3000">
                <a:solidFill>
                  <a:schemeClr val="tx1">
                    <a:lumMod val="65000"/>
                    <a:lumOff val="35000"/>
                  </a:schemeClr>
                </a:solidFill>
              </a:rPr>
              <a:t>Дар он лаҳза Петрус тавба кард, зеро медонист, ки Исо Писари Худост. «Ман гунаҳкорам».</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tg" sz="3000">
                <a:solidFill>
                  <a:schemeClr val="tx1">
                    <a:lumMod val="65000"/>
                    <a:lumOff val="35000"/>
                  </a:schemeClr>
                </a:solidFill>
              </a:rPr>
              <a:t>Исо гуфт. «Натарс, аз ин ба баъд шумо сайёде мешавед, ки одамонро мебарад». Петрус ҳама чизро тарк карда, шогирди Исо шуд.</a:t>
            </a:r>
            <a:r xmlns:a="http://schemas.openxmlformats.org/drawingml/2006/main">
              <a:rPr altLang="en-US" lang="tg"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Имруз</a:t>
            </a:r>
            <a:r xmlns:a="http://schemas.openxmlformats.org/drawingml/2006/main">
              <a:rPr altLang="en-US" lang="tg" sz="4000">
                <a:solidFill>
                  <a:srgbClr val="ff0000"/>
                </a:solidFill>
              </a:rPr>
              <a:t> </a:t>
            </a:r>
            <a:r xmlns:a="http://schemas.openxmlformats.org/drawingml/2006/main">
              <a:rPr altLang="ko-KR" lang="tg" sz="4000">
                <a:solidFill>
                  <a:srgbClr val="ff0000"/>
                </a:solidFill>
              </a:rPr>
              <a:t>Дарс</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tg" sz="3200">
                <a:solidFill>
                  <a:schemeClr val="tx1">
                    <a:lumMod val="65000"/>
                    <a:lumOff val="35000"/>
                  </a:schemeClr>
                </a:solidFill>
              </a:rPr>
              <a:t>Петрус, ки бо Исо вохӯрд,</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тавба кард ва дар ҳамон ҷо итоат кард.</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Оё тавбаву тоъат ҳаст</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ба Исо дар ҳаёти шумо?</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Петрус ҳама чизро тарк карда, аз ақиби Исо рафт. Мисли Петрус шумо бояд шогирде бошед, ки тавба ва итоаткории ҳақиқиро медонад.</a:t>
            </a:r>
            <a:r xmlns:a="http://schemas.openxmlformats.org/drawingml/2006/main">
              <a:rPr altLang="en-US" lang="tg"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tg" sz="3200">
                <a:solidFill>
                  <a:srgbClr val="ff0000"/>
                </a:solidFill>
              </a:rPr>
              <a:t>Исо кист?</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rgbClr val="0070c0"/>
                </a:solidFill>
              </a:rPr>
              <a:t>Исо аст..</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Исо касест, ки мӯъҷизаҳое мекунад, ки аз таҷриба ва қобилиятҳои одамон болотар аст.</a:t>
            </a:r>
            <a:r xmlns:a="http://schemas.openxmlformats.org/drawingml/2006/main">
              <a:rPr altLang="en-US" lang="tg"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tg" altLang="ko-KR" b="1">
                <a:solidFill>
                  <a:schemeClr val="tx1">
                    <a:lumMod val="50000"/>
                    <a:lumOff val="50000"/>
                  </a:schemeClr>
                </a:solidFill>
              </a:rPr>
              <a:t>№ 46 Каломи Худо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tg" altLang="ko-KR" sz="4400"/>
              <a:t>Исои кӯдак</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Викторинаи имрӯза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tg" sz="3200">
                <a:solidFill>
                  <a:schemeClr val="tx1">
                    <a:lumMod val="65000"/>
                    <a:lumOff val="35000"/>
                  </a:schemeClr>
                </a:solidFill>
              </a:rPr>
              <a:t>Кори Петрус чӣ гуна буд?</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① </a:t>
            </a:r>
            <a:r xmlns:a="http://schemas.openxmlformats.org/drawingml/2006/main">
              <a:rPr altLang="ko-KR" lang="tg" sz="2800">
                <a:solidFill>
                  <a:schemeClr val="tx1">
                    <a:lumMod val="65000"/>
                    <a:lumOff val="35000"/>
                  </a:schemeClr>
                </a:solidFill>
              </a:rPr>
              <a:t>дуредгар</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② </a:t>
            </a:r>
            <a:r xmlns:a="http://schemas.openxmlformats.org/drawingml/2006/main">
              <a:rPr altLang="ko-KR" lang="tg" sz="2800">
                <a:solidFill>
                  <a:schemeClr val="tx1">
                    <a:lumMod val="65000"/>
                    <a:lumOff val="35000"/>
                  </a:schemeClr>
                </a:solidFill>
              </a:rPr>
              <a:t>шепард</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③ </a:t>
            </a:r>
            <a:r xmlns:a="http://schemas.openxmlformats.org/drawingml/2006/main">
              <a:rPr altLang="ko-KR" lang="tg" sz="2800">
                <a:solidFill>
                  <a:schemeClr val="tx1">
                    <a:lumMod val="65000"/>
                    <a:lumOff val="35000"/>
                  </a:schemeClr>
                </a:solidFill>
              </a:rPr>
              <a:t>моҳигир</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④ </a:t>
            </a:r>
            <a:r xmlns:a="http://schemas.openxmlformats.org/drawingml/2006/main">
              <a:rPr altLang="ko-KR" lang="tg" sz="2800">
                <a:solidFill>
                  <a:schemeClr val="tx1">
                    <a:lumMod val="65000"/>
                    <a:lumOff val="35000"/>
                  </a:schemeClr>
                </a:solidFill>
              </a:rPr>
              <a:t>деҳқон</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rgbClr val="ff0000"/>
                </a:solidFill>
              </a:rPr>
              <a:t>③ </a:t>
            </a:r>
            <a:r xmlns:a="http://schemas.openxmlformats.org/drawingml/2006/main">
              <a:rPr altLang="ko-KR" lang="tg" sz="2800">
                <a:solidFill>
                  <a:srgbClr val="ff0000"/>
                </a:solidFill>
              </a:rPr>
              <a:t>моҳигир</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Каломи имруза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Он гоҳ Исо ба Шимъӯн гуфт: «Натарс; аз ин ба баъд одамонро дастгир хоҳӣ кард».</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tg" sz="2800">
                <a:solidFill>
                  <a:schemeClr val="tx1">
                    <a:lumMod val="65000"/>
                    <a:lumOff val="35000"/>
                  </a:schemeClr>
                </a:solidFill>
              </a:rPr>
              <a:t>Луқо</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tg" altLang="ko-KR" b="1">
                <a:solidFill>
                  <a:schemeClr val="tx1">
                    <a:lumMod val="50000"/>
                    <a:lumOff val="50000"/>
                  </a:schemeClr>
                </a:solidFill>
              </a:rPr>
              <a:t>№ 56 Каломи Худо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tg" altLang="ko-KR" sz="4400"/>
              <a:t>Исо, ки шогирдонро даъват кард</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Каломи имруза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Филиппус Натанъилро ёфта, ба ӯ гуфт: «Мо касеро ёфтем, ки Мусо дар бораи ӯ дар Таврот навишта буд ва анбиё низ дар бораи ӯ навиштаанд, яъне Исои Носирӣ, писари Юсуф».</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tg" sz="2800">
                <a:solidFill>
                  <a:schemeClr val="tx1">
                    <a:lumMod val="65000"/>
                    <a:lumOff val="35000"/>
                  </a:schemeClr>
                </a:solidFill>
              </a:rPr>
              <a:t>Ҷон</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1:</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Исо Петрус, Андриёс ва ҳамсояи онҳо Филиппусро барои шогирд даъват кард. "Баъди ман!"</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Филиппус Исоро бо дӯсташ Натанъил шинос кард. «Масеҳе, ки пайғамбарон дар Аҳди Қадим навишта буданд, зоҳир шуд».</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«Назарат! Оё Масеҳ аз он ҷо омада метавонад?» — пурсид Натанъил. «Биё ва бубин» гуфт Филиппус.</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Исо ба Натанъил гуфт. «Ту исроилии ҳақиқӣ ҳастӣ, ман туро дар ҳоле дидам, ки ҳанӯз дар зери дарахти анҷир будӣ, пеш аз он ки Филиппус туро даъват кунад».</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tg" altLang="ko-KR" sz="3000">
                <a:solidFill>
                  <a:schemeClr val="tx1">
                    <a:lumMod val="65000"/>
                    <a:lumOff val="35000"/>
                  </a:schemeClr>
                </a:solidFill>
              </a:rPr>
              <a:t>Натанъил аз ин дар ҳайрат монд ва Исоро ҷалол дод: «Устод, Ту Писари Худо ва Подшоҳи Исроил ҳастӣ».</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Дарси имрӯза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tg" sz="3200">
                <a:solidFill>
                  <a:schemeClr val="tx1">
                    <a:lumMod val="65000"/>
                    <a:lumOff val="35000"/>
                  </a:schemeClr>
                </a:solidFill>
              </a:rPr>
              <a:t>Ҳамин ки Натанъил инро фаҳмид</a:t>
            </a:r>
            <a:r xmlns:a="http://schemas.openxmlformats.org/drawingml/2006/main">
              <a:rPr altLang="en-US" lang="tg" sz="3200">
                <a:solidFill>
                  <a:schemeClr val="tx1">
                    <a:lumMod val="65000"/>
                    <a:lumOff val="35000"/>
                  </a:schemeClr>
                </a:solidFill>
              </a:rPr>
              <a:t> </a:t>
            </a:r>
            <a:r xmlns:a="http://schemas.openxmlformats.org/drawingml/2006/main">
              <a:rPr altLang="ko-KR" lang="tg" sz="3200">
                <a:solidFill>
                  <a:schemeClr val="tx1">
                    <a:lumMod val="65000"/>
                    <a:lumOff val="35000"/>
                  </a:schemeClr>
                </a:solidFill>
              </a:rPr>
              <a:t>Исо Масеҳ аст, Ӯ ба Исо ҷалол дод.</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Ӯ шогирди Исо шуд</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Мо бояд Исоро, ки Наҷотдиҳандаи мост, ҷалол диҳем ва ҳаёти шогирди Исоро дошта бошем ва ба Ӯ итоат кунем.</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t>Каломи имруза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Имрӯз дар шаҳри Довуд барои шумо Наҷотдиҳанда таваллуд шудааст; Ӯ Масеҳи Худованд аст.</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tg" sz="2800">
                <a:solidFill>
                  <a:schemeClr val="tx1">
                    <a:lumMod val="65000"/>
                    <a:lumOff val="35000"/>
                  </a:schemeClr>
                </a:solidFill>
              </a:rPr>
              <a:t>Мисли</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tg" sz="3200">
                <a:solidFill>
                  <a:srgbClr val="ff0000"/>
                </a:solidFill>
              </a:rPr>
              <a:t>Исо кист?</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rgbClr val="0070c0"/>
                </a:solidFill>
              </a:rPr>
              <a:t>Исо аст ...</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Исо шахсест, ки одамонро чун шогирд даъват мекунад, ки ба Ӯ монанд бошанд.</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Викторинаи имрӯза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tg" sz="3200">
                <a:solidFill>
                  <a:schemeClr val="tx1">
                    <a:lumMod val="65000"/>
                    <a:lumOff val="35000"/>
                  </a:schemeClr>
                </a:solidFill>
              </a:rPr>
              <a:t>Кӣ Исоро бо Натанъил шинос кард?</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① </a:t>
            </a:r>
            <a:r xmlns:a="http://schemas.openxmlformats.org/drawingml/2006/main">
              <a:rPr altLang="ko-KR" lang="tg" sz="2800">
                <a:solidFill>
                  <a:schemeClr val="tx1">
                    <a:lumMod val="65000"/>
                    <a:lumOff val="35000"/>
                  </a:schemeClr>
                </a:solidFill>
              </a:rPr>
              <a:t>Петрус</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② </a:t>
            </a:r>
            <a:r xmlns:a="http://schemas.openxmlformats.org/drawingml/2006/main">
              <a:rPr altLang="ko-KR" lang="tg" sz="2800">
                <a:solidFill>
                  <a:schemeClr val="tx1">
                    <a:lumMod val="65000"/>
                    <a:lumOff val="35000"/>
                  </a:schemeClr>
                </a:solidFill>
              </a:rPr>
              <a:t>Филипп</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③ </a:t>
            </a:r>
            <a:r xmlns:a="http://schemas.openxmlformats.org/drawingml/2006/main">
              <a:rPr altLang="ko-KR" lang="tg" sz="2800">
                <a:solidFill>
                  <a:schemeClr val="tx1">
                    <a:lumMod val="65000"/>
                    <a:lumOff val="35000"/>
                  </a:schemeClr>
                </a:solidFill>
              </a:rPr>
              <a:t>Эндрю</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④ </a:t>
            </a:r>
            <a:r xmlns:a="http://schemas.openxmlformats.org/drawingml/2006/main">
              <a:rPr altLang="ko-KR" lang="tg" sz="2800">
                <a:solidFill>
                  <a:schemeClr val="tx1">
                    <a:lumMod val="65000"/>
                    <a:lumOff val="35000"/>
                  </a:schemeClr>
                </a:solidFill>
              </a:rPr>
              <a:t>Павлус</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rgbClr val="ff0000"/>
                </a:solidFill>
              </a:rPr>
              <a:t>② </a:t>
            </a:r>
            <a:r xmlns:a="http://schemas.openxmlformats.org/drawingml/2006/main">
              <a:rPr altLang="ko-KR" lang="tg" sz="2800">
                <a:solidFill>
                  <a:srgbClr val="ff0000"/>
                </a:solidFill>
              </a:rPr>
              <a:t>Филипп</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Каломи имруза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Филиппус Натанъилро ёфта, ба ӯ гуфт: «Мо касеро ёфтем, ки Мусо дар бораи ӯ дар Таврот навишта буд ва анбиё низ дар бораи ӯ навиштаанд, яъне Исои Носирӣ, писари Юсуф».</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tg" sz="2800">
                <a:solidFill>
                  <a:schemeClr val="tx1">
                    <a:lumMod val="65000"/>
                    <a:lumOff val="35000"/>
                  </a:schemeClr>
                </a:solidFill>
              </a:rPr>
              <a:t>Ҷон</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1:</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tg" altLang="ko-KR" b="1">
                <a:solidFill>
                  <a:schemeClr val="tx1">
                    <a:lumMod val="50000"/>
                    <a:lumOff val="50000"/>
                  </a:schemeClr>
                </a:solidFill>
              </a:rPr>
              <a:t>№ 57 Каломи Худо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tg" altLang="ko-KR" sz="4400"/>
              <a:t>Шахсе, ки аз бом фаромад</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Каломи имруза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Вай аз ҷо бархоста, бистарашро гирифт ва дар назари ҳама берун баромад. Ин ҳамаро ба ҳайрат овард ва Худоро ҳамду сано хонда, гуфтанд: «Мо ҳеҷ гоҳ чунин чизеро надидаем!».</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tg" sz="2800">
                <a:solidFill>
                  <a:schemeClr val="tx1">
                    <a:lumMod val="65000"/>
                    <a:lumOff val="35000"/>
                  </a:schemeClr>
                </a:solidFill>
              </a:rPr>
              <a:t>Марк</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Вақте ки одамон дар бораи шифо ёфтани Исо шуниданд, одамон дӯсти фалаҷи худро оварданд</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Аммо дар он ҷое ки Исо буд, одамон хеле зиёд буданд. Аз ин рӯ, онҳо натавонистанд дӯсти фалаҷи худро аз болои бом ба назди Исо баранд.</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Дар ниҳоят онҳое, ки дӯсти фалаҷро оварда буданд, бомро шикастанд ва дӯсти фалаҷро назди Исо фиристоданд.</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Исо имони онҳоро дида, гуфт. — Гуноҳҳоят бахшида шуд, бархез ва ба хона рав.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tg" altLang="ko-KR" sz="3000">
                <a:solidFill>
                  <a:schemeClr val="tx1">
                    <a:lumMod val="65000"/>
                    <a:lumOff val="35000"/>
                  </a:schemeClr>
                </a:solidFill>
              </a:rPr>
              <a:t>Аҷиб он аст, ки фалаҷ дар айни замон шифо ёфт. Пас аз он бархост ва роҳ рафт ва Худоро ҳамду сано хонд.</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tg" altLang="ko-KR" sz="2400">
                <a:solidFill>
                  <a:schemeClr val="tx1">
                    <a:lumMod val="65000"/>
                    <a:lumOff val="35000"/>
                  </a:schemeClr>
                </a:solidFill>
              </a:rPr>
              <a:t>Вақте ки вақти таваллуди Марям расид, ӯ маҷбур шуд, ки ба Байт-Лаҳм равад. Аммо азбаски ҷой набуд, дар охур кӯдаке дошт..</a:t>
            </a:r>
            <a:r xmlns:a="http://schemas.openxmlformats.org/drawingml/2006/main">
              <a:rPr lang="tg"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Дарси имрӯза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tg" sz="3200">
                <a:solidFill>
                  <a:schemeClr val="tx1">
                    <a:lumMod val="65000"/>
                    <a:lumOff val="35000"/>
                  </a:schemeClr>
                </a:solidFill>
              </a:rPr>
              <a:t>Дӯстони фалаҷ душворӣ ва маъюбӣ доштанд, аммо онҳо аз рафтан ба назди Исо даст кашида натавонистанд. Зеро онҳо ба Исо имон доштанд.</a:t>
            </a:r>
            <a:r xmlns:a="http://schemas.openxmlformats.org/drawingml/2006/main">
              <a:rPr altLang="en-US" lang="tg" sz="3200">
                <a:solidFill>
                  <a:schemeClr val="tx1">
                    <a:lumMod val="65000"/>
                    <a:lumOff val="35000"/>
                  </a:schemeClr>
                </a:solidFill>
              </a:rPr>
              <a:t> </a:t>
            </a:r>
            <a:r xmlns:a="http://schemas.openxmlformats.org/drawingml/2006/main">
              <a:rPr altLang="ko-KR" lang="tg" sz="3200">
                <a:solidFill>
                  <a:schemeClr val="tx1">
                    <a:lumMod val="65000"/>
                    <a:lumOff val="35000"/>
                  </a:schemeClr>
                </a:solidFill>
              </a:rPr>
              <a:t>Оё мо ба Исо имон дорем?</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Вақте ки мо бо имон ба назди Исо меоем, мо набояд сарфи назар аз душвориҳо ва монеаҳое, ки ба мо халал мерасонанд, таслим нашавем.</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Дар ин сурат мо метавонем мисли одами фалаҷ Худоро ҷалол диҳем.</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tg" sz="3200">
                <a:solidFill>
                  <a:srgbClr val="ff0000"/>
                </a:solidFill>
              </a:rPr>
              <a:t>Исо кист?</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rgbClr val="0070c0"/>
                </a:solidFill>
              </a:rPr>
              <a:t>Исо..</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Исо онҳоеро, ки назди Ӯ меоянд, рад намекунад. Ва он чиро, ки ба наздаш меоянд, медихад.</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Викторинаи имрӯза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tg" sz="3200">
                <a:solidFill>
                  <a:schemeClr val="tx1">
                    <a:lumMod val="65000"/>
                    <a:lumOff val="35000"/>
                  </a:schemeClr>
                </a:solidFill>
              </a:rPr>
              <a:t>Фалаҷ ба воситаи чӣ ба назди Исо омад?</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① </a:t>
            </a:r>
            <a:r xmlns:a="http://schemas.openxmlformats.org/drawingml/2006/main">
              <a:rPr altLang="ko-KR" lang="tg" sz="2800">
                <a:solidFill>
                  <a:schemeClr val="tx1">
                    <a:lumMod val="65000"/>
                    <a:lumOff val="35000"/>
                  </a:schemeClr>
                </a:solidFill>
              </a:rPr>
              <a:t>тиреза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② </a:t>
            </a:r>
            <a:r xmlns:a="http://schemas.openxmlformats.org/drawingml/2006/main">
              <a:rPr altLang="ko-KR" lang="tg" sz="2800">
                <a:solidFill>
                  <a:schemeClr val="tx1">
                    <a:lumMod val="65000"/>
                    <a:lumOff val="35000"/>
                  </a:schemeClr>
                </a:solidFill>
              </a:rPr>
              <a:t>дарвоза</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③ </a:t>
            </a:r>
            <a:r xmlns:a="http://schemas.openxmlformats.org/drawingml/2006/main">
              <a:rPr altLang="ko-KR" lang="tg" sz="2800">
                <a:solidFill>
                  <a:schemeClr val="tx1">
                    <a:lumMod val="65000"/>
                    <a:lumOff val="35000"/>
                  </a:schemeClr>
                </a:solidFill>
              </a:rPr>
              <a:t>девор</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④ </a:t>
            </a:r>
            <a:r xmlns:a="http://schemas.openxmlformats.org/drawingml/2006/main">
              <a:rPr altLang="ko-KR" lang="tg" sz="2800">
                <a:solidFill>
                  <a:schemeClr val="tx1">
                    <a:lumMod val="65000"/>
                    <a:lumOff val="35000"/>
                  </a:schemeClr>
                </a:solidFill>
              </a:rPr>
              <a:t>сақф</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rgbClr val="ff0000"/>
                </a:solidFill>
              </a:rPr>
              <a:t>④ </a:t>
            </a:r>
            <a:r xmlns:a="http://schemas.openxmlformats.org/drawingml/2006/main">
              <a:rPr altLang="ko-KR" lang="tg" sz="2800">
                <a:solidFill>
                  <a:srgbClr val="ff0000"/>
                </a:solidFill>
              </a:rPr>
              <a:t>сақф</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Каломи имруза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Вай аз ҷо бархоста, бистарашро гирифт ва дар назари ҳама берун баромад. Ин ҳамаро ба ҳайрат овард ва Худоро ҳамду сано хонда, гуфтанд: «Мо ҳеҷ гоҳ чунин чизеро надидаем!».</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tg" sz="2800">
                <a:solidFill>
                  <a:schemeClr val="tx1">
                    <a:lumMod val="65000"/>
                    <a:lumOff val="35000"/>
                  </a:schemeClr>
                </a:solidFill>
              </a:rPr>
              <a:t>Марк</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tg" altLang="ko-KR" b="1">
                <a:solidFill>
                  <a:schemeClr val="tx1">
                    <a:lumMod val="50000"/>
                    <a:lumOff val="50000"/>
                  </a:schemeClr>
                </a:solidFill>
              </a:rPr>
              <a:t>№ 58 Каломи Худо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tg" altLang="ko-KR" sz="4400"/>
              <a:t>Исо Матторо даъват мекунад</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Каломи имруза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Ҳангоме ки Исо аз он ҷо мерафт, вай Матто ном мардеро дид, ки дар хонаи андозгир нишастааст. «Аз паси ман биё» гуфт ӯ ва Матто аз ҷо бархоста, аз паи ӯ рафт.</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tg" sz="2800">
                <a:solidFill>
                  <a:schemeClr val="tx1">
                    <a:lumMod val="65000"/>
                    <a:lumOff val="35000"/>
                  </a:schemeClr>
                </a:solidFill>
              </a:rPr>
              <a:t>Матто</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tg" altLang="ko-KR" sz="3000">
                <a:solidFill>
                  <a:schemeClr val="tx1">
                    <a:lumMod val="65000"/>
                    <a:lumOff val="35000"/>
                  </a:schemeClr>
                </a:solidFill>
              </a:rPr>
              <a:t>Матто ном андозгире буд. Вай аз номи Рум ба исроилиён андозгир буд.</a:t>
            </a:r>
            <a:r xmlns:a="http://schemas.openxmlformats.org/drawingml/2006/main">
              <a:rPr lang="tg"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tg" altLang="ko-KR" sz="3000">
                <a:solidFill>
                  <a:schemeClr val="tx1">
                    <a:lumMod val="65000"/>
                    <a:lumOff val="35000"/>
                  </a:schemeClr>
                </a:solidFill>
              </a:rPr>
              <a:t>Матто андозгир буд, аз ин рӯ пули зиёд дошт. Аммо яҳудиён ба андозгирон, ки барои Рум, ки ғолиб буд, кор мекарданд, нафрат доштанд.</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Исо ба Матто, ки дар боҷхона нишаста буд, нигоҳ карда, ба ӯ гуфт. "Баъди ман"</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Матто дарҳол ҳама чизро тарк карда, аз ақиби Исо рафт. Ин барои он буд, ки ӯ ба Исо барои даъваташ ташаккур гуфт.</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Дар ҳамин ҳол, садое аз осмон ба чӯпононе расид, ки дар Байт-Лаҳм гӯсфандонро нигоҳубин мекарданд.</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tg" altLang="ko-KR" sz="3000">
                <a:solidFill>
                  <a:schemeClr val="tx1">
                    <a:lumMod val="65000"/>
                    <a:lumOff val="35000"/>
                  </a:schemeClr>
                </a:solidFill>
              </a:rPr>
              <a:t>"Духтур на барои солим, балки ба беморон лозим аст". Матто шогирди Исо шуд.</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Дарси имрӯза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tg" sz="3200">
                <a:solidFill>
                  <a:schemeClr val="tx1">
                    <a:lumMod val="65000"/>
                    <a:lumOff val="35000"/>
                  </a:schemeClr>
                </a:solidFill>
              </a:rPr>
              <a:t>Матто андозгир буд, ки мардумаш нафрат доштанд. Аммо Исо Матторо даъват карда, ӯро шогирд кард.</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Мо низ халқи Худо ҳастем. Аммо мо кофӣ нестем, ки шогирдони Исо даъват шаванд.</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tg" sz="3200">
                <a:solidFill>
                  <a:schemeClr val="tx1">
                    <a:lumMod val="65000"/>
                    <a:lumOff val="35000"/>
                  </a:schemeClr>
                </a:solidFill>
              </a:rPr>
              <a:t>Бо вуҷуди ин, Исо моро даъват мекунад, ки шогирд созем. Аз ин рӯ, мо бояд ба ӯ итоат кунем, то сазовори даъвати ӯ бошем.</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tg" sz="3200">
                <a:solidFill>
                  <a:srgbClr val="ff0000"/>
                </a:solidFill>
              </a:rPr>
              <a:t>Исо кист?</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rgbClr val="0070c0"/>
                </a:solidFill>
              </a:rPr>
              <a:t>Исо..</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Исо одамонеро, ки дар ҷаҳон рад карда шудаанд, даъват мекунад, ки халқи Худо шаванд.</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Викторинаи имрӯза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tg" sz="3200">
                <a:solidFill>
                  <a:schemeClr val="tx1">
                    <a:lumMod val="65000"/>
                    <a:lumOff val="35000"/>
                  </a:schemeClr>
                </a:solidFill>
              </a:rPr>
              <a:t>Кори Матто чӣ гуна буд?</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① </a:t>
            </a:r>
            <a:r xmlns:a="http://schemas.openxmlformats.org/drawingml/2006/main">
              <a:rPr altLang="ko-KR" lang="tg" sz="2800">
                <a:solidFill>
                  <a:schemeClr val="tx1">
                    <a:lumMod val="65000"/>
                    <a:lumOff val="35000"/>
                  </a:schemeClr>
                </a:solidFill>
              </a:rPr>
              <a:t>андозгир</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② </a:t>
            </a:r>
            <a:r xmlns:a="http://schemas.openxmlformats.org/drawingml/2006/main">
              <a:rPr altLang="ko-KR" lang="tg" sz="2800">
                <a:solidFill>
                  <a:schemeClr val="tx1">
                    <a:lumMod val="65000"/>
                    <a:lumOff val="35000"/>
                  </a:schemeClr>
                </a:solidFill>
              </a:rPr>
              <a:t>моҳигир</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③ </a:t>
            </a:r>
            <a:r xmlns:a="http://schemas.openxmlformats.org/drawingml/2006/main">
              <a:rPr altLang="ko-KR" lang="tg" sz="2800">
                <a:solidFill>
                  <a:schemeClr val="tx1">
                    <a:lumMod val="65000"/>
                    <a:lumOff val="35000"/>
                  </a:schemeClr>
                </a:solidFill>
              </a:rPr>
              <a:t>дуредгар</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④ </a:t>
            </a:r>
            <a:r xmlns:a="http://schemas.openxmlformats.org/drawingml/2006/main">
              <a:rPr altLang="ko-KR" lang="tg" sz="2800">
                <a:solidFill>
                  <a:schemeClr val="tx1">
                    <a:lumMod val="65000"/>
                    <a:lumOff val="35000"/>
                  </a:schemeClr>
                </a:solidFill>
              </a:rPr>
              <a:t>коҳин</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rgbClr val="ff0000"/>
                </a:solidFill>
              </a:rPr>
              <a:t>① </a:t>
            </a:r>
            <a:r xmlns:a="http://schemas.openxmlformats.org/drawingml/2006/main">
              <a:rPr altLang="ko-KR" lang="tg" sz="2800">
                <a:solidFill>
                  <a:srgbClr val="ff0000"/>
                </a:solidFill>
              </a:rPr>
              <a:t>андозгир</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Каломи имруза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Ҳангоме ки Исо аз он ҷо мерафт, вай Матто ном мардеро дид, ки дар хонаи андозгир нишастааст. «Аз паси ман биё» гуфт ӯ ва Матто аз ҷо бархоста, аз паи ӯ рафт.</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tg" sz="2800">
                <a:solidFill>
                  <a:schemeClr val="tx1">
                    <a:lumMod val="65000"/>
                    <a:lumOff val="35000"/>
                  </a:schemeClr>
                </a:solidFill>
              </a:rPr>
              <a:t>Матто</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tg" altLang="ko-KR" b="1">
                <a:solidFill>
                  <a:schemeClr val="tx1">
                    <a:lumMod val="50000"/>
                    <a:lumOff val="50000"/>
                  </a:schemeClr>
                </a:solidFill>
              </a:rPr>
              <a:t>№ 59 Каломи Худо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tg" altLang="ko-KR" sz="4400"/>
              <a:t>Исо дувоздаҳ шогирдро интихоб кард</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Каломи имруза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Яке аз он рӯзҳо Исо барои дуо гуфтан ба кӯҳе баромад ва шабро бо дуо ба Худо гузаронд.</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tg" sz="3600">
                <a:solidFill>
                  <a:schemeClr val="tx1">
                    <a:lumMod val="65000"/>
                    <a:lumOff val="35000"/>
                  </a:schemeClr>
                </a:solidFill>
              </a:rPr>
              <a:t>Вақте ки субҳ фаро расид, шогирдони Худро наздаш хонд ва дувоздаҳ нафари онҳоро баргузид ва онҳоро низ ҳавворӣ таъин кард:</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tg" sz="2800">
                <a:solidFill>
                  <a:schemeClr val="tx1">
                    <a:lumMod val="65000"/>
                    <a:lumOff val="35000"/>
                  </a:schemeClr>
                </a:solidFill>
              </a:rPr>
              <a:t>Луқо</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6:</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tg" altLang="ko-KR" sz="3000">
                <a:solidFill>
                  <a:schemeClr val="tx1">
                    <a:lumMod val="65000"/>
                    <a:lumOff val="35000"/>
                  </a:schemeClr>
                </a:solidFill>
              </a:rPr>
              <a:t>Бисёр одамоне буданд, ки Исоро шуниданд ва аз паи Исо рафтанд. Онҳо бо Исо рафтанд ва аз Исо таълим гирифтанд</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Пас аз дуо, Исо махсусан дувоздаҳ нафари онҳоро ба ҳайси шогирдони наздик интихоб кард.</a:t>
            </a:r>
            <a:r xmlns:a="http://schemas.openxmlformats.org/drawingml/2006/main">
              <a:rPr lang="tg"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tg" altLang="ko-KR" sz="3000">
                <a:solidFill>
                  <a:schemeClr val="tx1">
                    <a:lumMod val="65000"/>
                    <a:lumOff val="35000"/>
                  </a:schemeClr>
                </a:solidFill>
              </a:rPr>
              <a:t>Онҳо интихоб шуда буданд, ки бо Исо зиндагӣ кунанд, Инҷилро мавъиза кунанд ва девҳоро берун кунанд.</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«Шаъну шараф бар осмон, осоиштагӣ бар замин! Шод бошед, Исо таваллуд шудааст». Фариштагон аз осмон гуфтанд</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tg" sz="3000">
                <a:solidFill>
                  <a:schemeClr val="tx1">
                    <a:lumMod val="65000"/>
                    <a:lumOff val="35000"/>
                  </a:schemeClr>
                </a:solidFill>
              </a:rPr>
              <a:t>Шогирдон одамони гу-ногун буданд: баъзеи онхо мохигир, андозчй, революционер, баъзеи онхо табъи гарм буданд.</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Аммо Исо ба Худо дуо кард, ки шогирдонашро хуб интихоб кунад ва Ӯ онҳоро хуб интихоб кард, ба онҳо ғамхорӣ мекард ва ба онҳо хуб таълим медод.</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Дарси имрӯза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tg" sz="2800">
                <a:solidFill>
                  <a:schemeClr val="tx1">
                    <a:lumMod val="65000"/>
                    <a:lumOff val="35000"/>
                  </a:schemeClr>
                </a:solidFill>
              </a:rPr>
              <a:t>Барои ҳамин Исо шогирдони Худро интихоб кард: 1) ба онҳо каломи Худоро таълим диҳад, 2) онҳоро водор кунад, ки мувофиқи он чи омӯхтаанд, башоратро мавъиза кунанд ва 3) онҳоро водор созанд, ки қудрати Малакути Худоро эълон кунанд. Бо ин сабабҳо Исо шогирдонашро интихоб кард.</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Мо низ шогирдони Исо ҳастем.</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tg" sz="2800">
                <a:solidFill>
                  <a:schemeClr val="tx1">
                    <a:lumMod val="65000"/>
                    <a:lumOff val="35000"/>
                  </a:schemeClr>
                </a:solidFill>
              </a:rPr>
              <a:t>Кори мо ба кори дувоздаҳ шогирди Исо монанд аст.</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tg" sz="2800">
                <a:solidFill>
                  <a:schemeClr val="tx1">
                    <a:lumMod val="65000"/>
                    <a:lumOff val="35000"/>
                  </a:schemeClr>
                </a:solidFill>
              </a:rPr>
              <a:t>Биёед, аз имрўз сар карда зиндагии шогирдї кунем </a:t>
            </a:r>
            <a:r xmlns:a="http://schemas.openxmlformats.org/drawingml/2006/main">
              <a:rPr altLang="ko-KR" lang="tg" sz="3200">
                <a:solidFill>
                  <a:schemeClr val="tx1">
                    <a:lumMod val="65000"/>
                    <a:lumOff val="35000"/>
                  </a:schemeClr>
                </a:solidFill>
              </a:rPr>
              <a:t>.</a:t>
            </a:r>
            <a:r xmlns:a="http://schemas.openxmlformats.org/drawingml/2006/main">
              <a:rPr altLang="en-US" lang="tg"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tg" sz="3200"/>
              <a:t>Исо кист?</a:t>
            </a:r>
            <a:r xmlns:a="http://schemas.openxmlformats.org/drawingml/2006/main">
              <a:rPr altLang="en-US" lang="tg"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rgbClr val="0070c0"/>
                </a:solidFill>
              </a:rPr>
              <a:t>Исо</a:t>
            </a:r>
            <a:r xmlns:a="http://schemas.openxmlformats.org/drawingml/2006/main">
              <a:rPr altLang="en-US" lang="tg" sz="3600">
                <a:solidFill>
                  <a:srgbClr val="0070c0"/>
                </a:solidFill>
              </a:rPr>
              <a:t> </a:t>
            </a:r>
            <a:r xmlns:a="http://schemas.openxmlformats.org/drawingml/2006/main">
              <a:rPr altLang="ko-KR" lang="tg" sz="3600">
                <a:solidFill>
                  <a:srgbClr val="0070c0"/>
                </a:solidFill>
              </a:rPr>
              <a:t>аст…</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Исо ҳамон касест, ки ба мо ҳақиқати осмониро таълим медиҳад, то мо мисли шогирдони Исо ба воя расем.</a:t>
            </a:r>
            <a:r xmlns:a="http://schemas.openxmlformats.org/drawingml/2006/main">
              <a:rPr altLang="en-US" lang="tg"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Викторинаи имрӯза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tg" sz="3200">
                <a:solidFill>
                  <a:schemeClr val="tx1">
                    <a:lumMod val="65000"/>
                    <a:lumOff val="35000"/>
                  </a:schemeClr>
                </a:solidFill>
              </a:rPr>
              <a:t>Исо чанд шогирдро ҳамчун ҳаввориён интихоб кард (онҳое, ки фиристода шудаанд)?</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① </a:t>
            </a:r>
            <a:r xmlns:a="http://schemas.openxmlformats.org/drawingml/2006/main">
              <a:rPr altLang="ko-KR" lang="tg" sz="2800">
                <a:solidFill>
                  <a:schemeClr val="tx1">
                    <a:lumMod val="65000"/>
                    <a:lumOff val="35000"/>
                  </a:schemeClr>
                </a:solidFill>
              </a:rPr>
              <a:t>даҳ</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② </a:t>
            </a:r>
            <a:r xmlns:a="http://schemas.openxmlformats.org/drawingml/2006/main">
              <a:rPr altLang="ko-KR" lang="tg" sz="2800">
                <a:solidFill>
                  <a:schemeClr val="tx1">
                    <a:lumMod val="65000"/>
                    <a:lumOff val="35000"/>
                  </a:schemeClr>
                </a:solidFill>
              </a:rPr>
              <a:t>ёздаҳ</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③ </a:t>
            </a:r>
            <a:r xmlns:a="http://schemas.openxmlformats.org/drawingml/2006/main">
              <a:rPr altLang="ko-KR" lang="tg" sz="2800">
                <a:solidFill>
                  <a:schemeClr val="tx1">
                    <a:lumMod val="65000"/>
                    <a:lumOff val="35000"/>
                  </a:schemeClr>
                </a:solidFill>
              </a:rPr>
              <a:t>дувоздаҳ</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④ </a:t>
            </a:r>
            <a:r xmlns:a="http://schemas.openxmlformats.org/drawingml/2006/main">
              <a:rPr altLang="ko-KR" lang="tg" sz="2800">
                <a:solidFill>
                  <a:schemeClr val="tx1">
                    <a:lumMod val="65000"/>
                    <a:lumOff val="35000"/>
                  </a:schemeClr>
                </a:solidFill>
              </a:rPr>
              <a:t>чордаҳ</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rgbClr val="ff0000"/>
                </a:solidFill>
              </a:rPr>
              <a:t>③ </a:t>
            </a:r>
            <a:r xmlns:a="http://schemas.openxmlformats.org/drawingml/2006/main">
              <a:rPr altLang="ko-KR" lang="tg" sz="2800">
                <a:solidFill>
                  <a:srgbClr val="ff0000"/>
                </a:solidFill>
              </a:rPr>
              <a:t>дувоздаҳ</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Каломи имруза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Яке аз он рӯзҳо Исо барои дуо гуфтан ба кӯҳе баромад ва шабро бо дуо ба Худо гузаронд.</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tg" sz="3600">
                <a:solidFill>
                  <a:schemeClr val="tx1">
                    <a:lumMod val="65000"/>
                    <a:lumOff val="35000"/>
                  </a:schemeClr>
                </a:solidFill>
              </a:rPr>
              <a:t>Вақте ки субҳ фаро расид, шогирдони Худро наздаш хонд ва дувоздаҳ нафари онҳоро баргузид ва онҳоро низ ҳавворӣ таъин кард:</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tg" sz="2800">
                <a:solidFill>
                  <a:schemeClr val="tx1">
                    <a:lumMod val="65000"/>
                    <a:lumOff val="35000"/>
                  </a:schemeClr>
                </a:solidFill>
              </a:rPr>
              <a:t>Луқо</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6:</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tg" altLang="ko-KR" b="1">
                <a:solidFill>
                  <a:schemeClr val="tx1">
                    <a:lumMod val="50000"/>
                    <a:lumOff val="50000"/>
                  </a:schemeClr>
                </a:solidFill>
              </a:rPr>
              <a:t>№ 60 Каломи Худо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tg" altLang="ko-KR" sz="4400"/>
              <a:t>Инҷили Исо дар кӯҳ таълим медод.</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Каломи имруза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Ва чун мардумро дид, ба кӯҳе баромад ва нишаст. Шогирдонаш назди Ӯ омаданд,</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tg" sz="3600">
                <a:solidFill>
                  <a:schemeClr val="tx1">
                    <a:lumMod val="65000"/>
                    <a:lumOff val="35000"/>
                  </a:schemeClr>
                </a:solidFill>
              </a:rPr>
              <a:t>ва ба таълим додани онҳо шурӯъ кард, ки гуфт:</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tg" sz="3600">
                <a:solidFill>
                  <a:schemeClr val="tx1">
                    <a:lumMod val="65000"/>
                    <a:lumOff val="35000"/>
                  </a:schemeClr>
                </a:solidFill>
              </a:rPr>
              <a:t>«Хушо камбағалон дар рӯҳ, зеро ки Малакути Осмон аз они онҳост.</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tg" sz="2800">
                <a:solidFill>
                  <a:schemeClr val="tx1">
                    <a:lumMod val="65000"/>
                    <a:lumOff val="35000"/>
                  </a:schemeClr>
                </a:solidFill>
              </a:rPr>
              <a:t>Матто</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tg" altLang="ko-KR" sz="3000">
                <a:solidFill>
                  <a:schemeClr val="tx1">
                    <a:lumMod val="65000"/>
                    <a:lumOff val="35000"/>
                  </a:schemeClr>
                </a:solidFill>
              </a:rPr>
              <a:t>Исо ба мардум дар кӯҳ таълим медод, ки чӣ тавр ҳамчун одамони Малакути Худо зиндагӣ кардан лозим аст.</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«Хушо камбағалон дар рӯҳ, зеро ки Малакути Осмон аз они онҳост.</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Тавре ки фариштагон гуфтанд, Исо солим дар охур таваллуд шудааст.</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Шумо бо дандонҳоят пардохт кардани дандонҳоро ёд гирифтаед, аммо ман ба шумо мегӯям, ки рухсораи чапро ба ҳар касе, ки ба рухсораи росташ занад, диҳед. Он гоҳ шумо фарзандони Худо хоҳед буд!</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Ба паррандагон дар ҳаво нигоҳ кунед. Паррандаҳо кори деҳқонӣ намекунанд, аммо Худо ба ҳамаашон ғизо медиҳад. Оё Ӯ шуморо аз паррандагон бештар ғамхорӣ намекунад!</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tg" altLang="ko-KR" sz="3000">
                <a:solidFill>
                  <a:schemeClr val="tx1">
                    <a:lumMod val="65000"/>
                    <a:lumOff val="35000"/>
                  </a:schemeClr>
                </a:solidFill>
              </a:rPr>
              <a:t>Одамон аз таълимоти Исо хеле дар ҳайрат монданд. Чунки Исо бар хилофи муаллимони оддии Китоби Муқаддас қудрат дошт.</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Дарси имрӯза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tg" sz="3200">
                <a:solidFill>
                  <a:schemeClr val="tx1">
                    <a:lumMod val="65000"/>
                    <a:lumOff val="35000"/>
                  </a:schemeClr>
                </a:solidFill>
              </a:rPr>
              <a:t>Исо ба мо мегӯяд</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ки хаёти халки Худо аз хаёти чахон фарк мекунад.</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Оё дар ҳаёти мо аз онҳое, ки ба Исо имон надоранд, ягон фарқият вуҷуд дорад?</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Биёед ба худ назар андозем ва сазовори Малакути Худо зиндагӣ кунем.</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tg" sz="3200"/>
              <a:t>Исо кист?</a:t>
            </a:r>
            <a:r xmlns:a="http://schemas.openxmlformats.org/drawingml/2006/main">
              <a:rPr altLang="en-US" lang="tg"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rgbClr val="0070c0"/>
                </a:solidFill>
              </a:rPr>
              <a:t>Исо..</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Исо касест, ки моро ба мисли халқи Малакути Худо табдил медиҳад.</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t>Викторинаи имрӯза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tg" sz="3200">
                <a:solidFill>
                  <a:schemeClr val="tx1">
                    <a:lumMod val="65000"/>
                    <a:lumOff val="35000"/>
                  </a:schemeClr>
                </a:solidFill>
              </a:rPr>
              <a:t>Камбағали рӯҳӣ чӣ ба даст оварда метавонад?</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① </a:t>
            </a:r>
            <a:r xmlns:a="http://schemas.openxmlformats.org/drawingml/2006/main">
              <a:rPr altLang="ko-KR" lang="tg" sz="2800">
                <a:solidFill>
                  <a:schemeClr val="tx1">
                    <a:lumMod val="65000"/>
                    <a:lumOff val="35000"/>
                  </a:schemeClr>
                </a:solidFill>
              </a:rPr>
              <a:t>пул</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② </a:t>
            </a:r>
            <a:r xmlns:a="http://schemas.openxmlformats.org/drawingml/2006/main">
              <a:rPr altLang="ko-KR" lang="tg" sz="2800">
                <a:solidFill>
                  <a:schemeClr val="tx1">
                    <a:lumMod val="65000"/>
                    <a:lumOff val="35000"/>
                  </a:schemeClr>
                </a:solidFill>
              </a:rPr>
              <a:t>ғизо</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③ </a:t>
            </a:r>
            <a:r xmlns:a="http://schemas.openxmlformats.org/drawingml/2006/main">
              <a:rPr altLang="ko-KR" lang="tg" sz="2800">
                <a:solidFill>
                  <a:schemeClr val="tx1">
                    <a:lumMod val="65000"/>
                    <a:lumOff val="35000"/>
                  </a:schemeClr>
                </a:solidFill>
              </a:rPr>
              <a:t>шараф</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④ </a:t>
            </a:r>
            <a:r xmlns:a="http://schemas.openxmlformats.org/drawingml/2006/main">
              <a:rPr altLang="ko-KR" lang="tg" sz="2800">
                <a:solidFill>
                  <a:schemeClr val="tx1">
                    <a:lumMod val="65000"/>
                    <a:lumOff val="35000"/>
                  </a:schemeClr>
                </a:solidFill>
              </a:rPr>
              <a:t>Малакути Худо</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rgbClr val="ff0000"/>
                </a:solidFill>
              </a:rPr>
              <a:t>④ </a:t>
            </a:r>
            <a:r xmlns:a="http://schemas.openxmlformats.org/drawingml/2006/main">
              <a:rPr altLang="ko-KR" lang="tg" sz="2800">
                <a:solidFill>
                  <a:srgbClr val="ff0000"/>
                </a:solidFill>
              </a:rPr>
              <a:t>Малакути Худо</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Каломи имруза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Ва чун мардумро дид, ба кӯҳе баромад ва нишаст. Шогирдонаш назди Ӯ омаданд,</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tg" sz="3600">
                <a:solidFill>
                  <a:schemeClr val="tx1">
                    <a:lumMod val="65000"/>
                    <a:lumOff val="35000"/>
                  </a:schemeClr>
                </a:solidFill>
              </a:rPr>
              <a:t>ва ба таълим додани онҳо шурӯъ кард, ки гуфт:</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tg" sz="3600">
                <a:solidFill>
                  <a:schemeClr val="tx1">
                    <a:lumMod val="65000"/>
                    <a:lumOff val="35000"/>
                  </a:schemeClr>
                </a:solidFill>
              </a:rPr>
              <a:t>«Хушо камбағалон дар рӯҳ, зеро ки Малакути Осмон аз они онҳост.</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tg" sz="2800">
                <a:solidFill>
                  <a:schemeClr val="tx1">
                    <a:lumMod val="65000"/>
                    <a:lumOff val="35000"/>
                  </a:schemeClr>
                </a:solidFill>
              </a:rPr>
              <a:t>Матто</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tg" altLang="ko-KR" b="1">
                <a:solidFill>
                  <a:schemeClr val="tx1">
                    <a:lumMod val="50000"/>
                    <a:lumOff val="50000"/>
                  </a:schemeClr>
                </a:solidFill>
              </a:rPr>
              <a:t>№ 61 Каломи Худо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tg" altLang="ko-KR" sz="4400"/>
              <a:t>Исо тӯфонро ором мекунад</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Каломи имруза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Бархеста, шамолро манъ кард ва ба мавҷҳо гуфт: «Хомӯш шав! Баъд шамол хомуш шуд ва тамоман ором шуд.</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tg" sz="2800">
                <a:solidFill>
                  <a:schemeClr val="tx1">
                    <a:lumMod val="65000"/>
                    <a:lumOff val="35000"/>
                  </a:schemeClr>
                </a:solidFill>
              </a:rPr>
              <a:t>Марк</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4:</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Исо ва шогирдонаш барои убури кӯли Ҷалил якҷоя ба қаиқ савор шуданд.</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tg" altLang="ko-KR" sz="2500">
                <a:solidFill>
                  <a:schemeClr val="tx1">
                    <a:lumMod val="65000"/>
                    <a:lumOff val="35000"/>
                  </a:schemeClr>
                </a:solidFill>
              </a:rPr>
              <a:t>Чӯпонони Байт-Лаҳм барои дидани Писари Худо, ки одамонро наҷот медиҳад, омаданд. «Исо! Писари Худо! Ташаккур ба шумо, ки ба ин сарзамин омадед!”</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Ҳангоми гузаштан аз кул ногаҳон шамоли хашмгин вазида, мавҷи даҳшатборе омад.</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Шогирдон дар ниҳоят ба Исо гуфтанд. — Муаллим, парвое надорад, ки мо ғарқ шавем!</a:t>
            </a:r>
            <a:r xmlns:a="http://schemas.openxmlformats.org/drawingml/2006/main">
              <a:rPr lang="tg"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Исо шамолро манъ карда, ба мавҷҳо гуфт: «Хомӯш шав! Хомӯш бош!» Баъд шамол хомуш шуд ва тамоман ором шуд.</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Онҳо ба ҳарос афтода, аз ҳамдигар пурсиданд: «Ин кист? Ҳатто шамол ва мавҷҳо ба ӯ итоат мекунанд!»</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Дарси имрӯза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tg" sz="3200">
                <a:solidFill>
                  <a:schemeClr val="tx1">
                    <a:lumMod val="65000"/>
                    <a:lumOff val="35000"/>
                  </a:schemeClr>
                </a:solidFill>
              </a:rPr>
              <a:t>Танҳо Худо метавонад ба баҳр фармон диҳад</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ва шамол.</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Барои ҳамин Исо Худоест, ки ҷаҳонро меофарад ва ҳукмронӣ мекунад.</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Мо боварӣ дорем, ки Исо яке аз худоёни бисёр нест, балки Худои ягона ва ҳама тавоно Офаридгор аст.</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Мо бояд бо ёдоварии ин ҳақиқат имони худро афзоиш диҳем.</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tg" sz="3200">
                <a:solidFill>
                  <a:srgbClr val="ff0000"/>
                </a:solidFill>
              </a:rPr>
              <a:t>Исо кист?</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rgbClr val="0070c0"/>
                </a:solidFill>
              </a:rPr>
              <a:t>Исо</a:t>
            </a:r>
            <a:r xmlns:a="http://schemas.openxmlformats.org/drawingml/2006/main">
              <a:rPr altLang="en-US" lang="tg" sz="3600">
                <a:solidFill>
                  <a:srgbClr val="0070c0"/>
                </a:solidFill>
              </a:rPr>
              <a:t> </a:t>
            </a:r>
            <a:r xmlns:a="http://schemas.openxmlformats.org/drawingml/2006/main">
              <a:rPr altLang="ko-KR" lang="tg" sz="3600">
                <a:solidFill>
                  <a:srgbClr val="0070c0"/>
                </a:solidFill>
              </a:rPr>
              <a:t>аст..</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Исо соҳиби ҳама чиз аст, ки ҳама чизро дар ин ҷаҳон месозад ва бар он ҳукмронӣ мекунад.</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Викторинаи имрӯза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tg" sz="3200">
                <a:solidFill>
                  <a:schemeClr val="tx1">
                    <a:lumMod val="65000"/>
                    <a:lumOff val="35000"/>
                  </a:schemeClr>
                </a:solidFill>
              </a:rPr>
              <a:t>Исо бар баҳр ва шамол чӣ фармуд?</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① </a:t>
            </a:r>
            <a:r xmlns:a="http://schemas.openxmlformats.org/drawingml/2006/main">
              <a:rPr altLang="ko-KR" lang="tg" sz="2800">
                <a:solidFill>
                  <a:schemeClr val="tx1">
                    <a:lumMod val="65000"/>
                    <a:lumOff val="35000"/>
                  </a:schemeClr>
                </a:solidFill>
              </a:rPr>
              <a:t>ором бош</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② </a:t>
            </a:r>
            <a:r xmlns:a="http://schemas.openxmlformats.org/drawingml/2006/main">
              <a:rPr altLang="ko-KR" lang="tg" sz="2800">
                <a:solidFill>
                  <a:schemeClr val="tx1">
                    <a:lumMod val="65000"/>
                    <a:lumOff val="35000"/>
                  </a:schemeClr>
                </a:solidFill>
              </a:rPr>
              <a:t>давидан ва бозӣ кардан</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③ </a:t>
            </a:r>
            <a:r xmlns:a="http://schemas.openxmlformats.org/drawingml/2006/main">
              <a:rPr altLang="ko-KR" lang="tg" sz="2800">
                <a:solidFill>
                  <a:schemeClr val="tx1">
                    <a:lumMod val="65000"/>
                    <a:lumOff val="35000"/>
                  </a:schemeClr>
                </a:solidFill>
              </a:rPr>
              <a:t>бедор</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боло</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④ </a:t>
            </a:r>
            <a:r xmlns:a="http://schemas.openxmlformats.org/drawingml/2006/main">
              <a:rPr altLang="ko-KR" lang="tg" sz="2800">
                <a:solidFill>
                  <a:schemeClr val="tx1">
                    <a:lumMod val="65000"/>
                    <a:lumOff val="35000"/>
                  </a:schemeClr>
                </a:solidFill>
              </a:rPr>
              <a:t>кушода</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шумо</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чашмон</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rgbClr val="ff0000"/>
                </a:solidFill>
              </a:rPr>
              <a:t>① </a:t>
            </a:r>
            <a:r xmlns:a="http://schemas.openxmlformats.org/drawingml/2006/main">
              <a:rPr altLang="ko-KR" lang="tg" sz="2800">
                <a:solidFill>
                  <a:srgbClr val="ff0000"/>
                </a:solidFill>
              </a:rPr>
              <a:t>ором бош</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Каломи имруза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Бархеста, шамолро манъ кард ва ба мавҷҳо гуфт: «Хомӯш шав! Баъд шамол хомуш шуд ва тамоман ором шуд.</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tg" sz="2800">
                <a:solidFill>
                  <a:schemeClr val="tx1">
                    <a:lumMod val="65000"/>
                    <a:lumOff val="35000"/>
                  </a:schemeClr>
                </a:solidFill>
              </a:rPr>
              <a:t>Марк</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4:</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tg" altLang="ko-KR" b="1">
                <a:solidFill>
                  <a:schemeClr val="tx1">
                    <a:lumMod val="50000"/>
                    <a:lumOff val="50000"/>
                  </a:schemeClr>
                </a:solidFill>
              </a:rPr>
              <a:t>№ 62 Каломи Худо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tg" altLang="ko-KR" sz="4400"/>
              <a:t>Кӣ ба либоси ман даст расонд?</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Каломи имруза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Вақте ки вай дар бораи Исо шунид, дар байни мардум аз ақиби Ӯ омада, ҷомаи Ӯро ламс кард;</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tg" sz="3600">
                <a:solidFill>
                  <a:schemeClr val="tx1">
                    <a:lumMod val="65000"/>
                    <a:lumOff val="35000"/>
                  </a:schemeClr>
                </a:solidFill>
              </a:rPr>
              <a:t>28.Зеро ки вай фикр мекард: «Агар ба либосаш даст занам, шифо меёбам».</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tg" sz="2800">
                <a:solidFill>
                  <a:schemeClr val="tx1">
                    <a:lumMod val="65000"/>
                    <a:lumOff val="35000"/>
                  </a:schemeClr>
                </a:solidFill>
              </a:rPr>
              <a:t>Марк</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5:</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Дарси имрӯза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tg" sz="3200">
                <a:solidFill>
                  <a:schemeClr val="tx1">
                    <a:lumMod val="65000"/>
                    <a:lumOff val="35000"/>
                  </a:schemeClr>
                </a:solidFill>
              </a:rPr>
              <a:t>Исо, ки оғои ҳама чиз аст,</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писари Худост</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Аммо вақте ки Исо ба ин сарзамин омад</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дар охур бо симои хоксор таваллуд шудааст.</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Мо, ки ба Исо имон дорем</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фарзандони Худо ҳастанд.</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Аммо мо бояд мисли Исо фурӯтан ва паст зиндагӣ кунем.</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tg" sz="3200">
                <a:solidFill>
                  <a:schemeClr val="tx1">
                    <a:lumMod val="65000"/>
                    <a:lumOff val="35000"/>
                  </a:schemeClr>
                </a:solidFill>
              </a:rPr>
              <a:t>Бисёр одамон дар бораи Исо шуниданд ва аз паи Исо рафтанд.</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Он гоҳ зане аз паси ӯ омада, либоси Исоро ламс кард, то шифо ёбад.</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Зане 12 сол боз гирифтори бемории хунравӣ буд. Вай роҳҳои зиёдеро барои ислоҳ кардани он кӯшиш кард, аммо он ислоҳ нашуд ва ҳама чизеро, ки дошт, сарф кард.</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'Кӣ ба либоси ман даст расонд?' Дарҳол Исо фаҳмид, ки қудрати Ӯ аз Ӯ берун шудааст. Вай омада, пеши пои ӯ афтод ва тамоми ҳақиқатро ба ӯ гуфт.</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tg" sz="3200">
                <a:solidFill>
                  <a:schemeClr val="tx1">
                    <a:lumMod val="65000"/>
                    <a:lumOff val="35000"/>
                  </a:schemeClr>
                </a:solidFill>
              </a:rPr>
              <a:t>Исо ба вай гуфт: «Духтарам, имонат туро шифо дод. Ба осоиштагӣ равед».</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Дарси имрӯза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tg" sz="3200">
                <a:solidFill>
                  <a:schemeClr val="tx1">
                    <a:lumMod val="65000"/>
                    <a:lumOff val="35000"/>
                  </a:schemeClr>
                </a:solidFill>
              </a:rPr>
              <a:t>Зане, ки 12 сол боз аз хунравӣ азоб мекашид, назди Исо рафт</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бо имон.</a:t>
            </a:r>
            <a:r xmlns:a="http://schemas.openxmlformats.org/drawingml/2006/main">
              <a:rPr altLang="en-US" lang="tg" sz="3200">
                <a:solidFill>
                  <a:schemeClr val="tx1">
                    <a:lumMod val="65000"/>
                    <a:lumOff val="35000"/>
                  </a:schemeClr>
                </a:solidFill>
              </a:rPr>
              <a:t> </a:t>
            </a:r>
            <a:r xmlns:a="http://schemas.openxmlformats.org/drawingml/2006/main">
              <a:rPr altLang="ko-KR" lang="tg" sz="3200">
                <a:solidFill>
                  <a:schemeClr val="tx1">
                    <a:lumMod val="65000"/>
                    <a:lumOff val="35000"/>
                  </a:schemeClr>
                </a:solidFill>
              </a:rPr>
              <a:t>Исо он занро шифо дод ва имони ӯро дар назди мардум ситоиш кард.</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Худо то ҳол имони моро мебинад.</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Вақте ки мо ба чизҳои душвор дучор мешавем,</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биёед бо имон назди Худо биёем.</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tg" sz="3200"/>
              <a:t>Исо кист?</a:t>
            </a:r>
            <a:r xmlns:a="http://schemas.openxmlformats.org/drawingml/2006/main">
              <a:rPr altLang="en-US" lang="tg"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rgbClr val="0070c0"/>
                </a:solidFill>
              </a:rPr>
              <a:t>Исо..</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Исо дардҳо ва душвориҳои моро медонад ва онҳоро ҳал мекунад.</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Викторинаи имрӯза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tg" sz="3200">
                <a:solidFill>
                  <a:schemeClr val="tx1">
                    <a:lumMod val="65000"/>
                    <a:lumOff val="35000"/>
                  </a:schemeClr>
                </a:solidFill>
              </a:rPr>
              <a:t>Зане, ки 12 сол боз бемор буд, ба Исо чӣ дахл кард?</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① </a:t>
            </a:r>
            <a:r xmlns:a="http://schemas.openxmlformats.org/drawingml/2006/main">
              <a:rPr altLang="ko-KR" lang="tg" sz="2800">
                <a:solidFill>
                  <a:schemeClr val="tx1">
                    <a:lumMod val="65000"/>
                    <a:lumOff val="35000"/>
                  </a:schemeClr>
                </a:solidFill>
              </a:rPr>
              <a:t>мӯй</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② </a:t>
            </a:r>
            <a:r xmlns:a="http://schemas.openxmlformats.org/drawingml/2006/main">
              <a:rPr altLang="ko-KR" lang="tg" sz="2800">
                <a:solidFill>
                  <a:schemeClr val="tx1">
                    <a:lumMod val="65000"/>
                    <a:lumOff val="35000"/>
                  </a:schemeClr>
                </a:solidFill>
              </a:rPr>
              <a:t>даст</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③ </a:t>
            </a:r>
            <a:r xmlns:a="http://schemas.openxmlformats.org/drawingml/2006/main">
              <a:rPr altLang="ko-KR" lang="tg" sz="2800">
                <a:solidFill>
                  <a:schemeClr val="tx1">
                    <a:lumMod val="65000"/>
                    <a:lumOff val="35000"/>
                  </a:schemeClr>
                </a:solidFill>
              </a:rPr>
              <a:t>пой</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④ </a:t>
            </a:r>
            <a:r xmlns:a="http://schemas.openxmlformats.org/drawingml/2006/main">
              <a:rPr altLang="ko-KR" lang="tg" sz="2800">
                <a:solidFill>
                  <a:schemeClr val="tx1">
                    <a:lumMod val="65000"/>
                    <a:lumOff val="35000"/>
                  </a:schemeClr>
                </a:solidFill>
              </a:rPr>
              <a:t>либос</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rgbClr val="ff0000"/>
                </a:solidFill>
              </a:rPr>
              <a:t>④ </a:t>
            </a:r>
            <a:r xmlns:a="http://schemas.openxmlformats.org/drawingml/2006/main">
              <a:rPr altLang="ko-KR" lang="tg" sz="2800">
                <a:solidFill>
                  <a:srgbClr val="ff0000"/>
                </a:solidFill>
              </a:rPr>
              <a:t>либос</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Каломи имруза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Вақте ки вай дар бораи Исо шунид, дар байни мардум аз ақиби Ӯ омада, ҷомаи Ӯро ламс кард;</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tg" sz="3600">
                <a:solidFill>
                  <a:schemeClr val="tx1">
                    <a:lumMod val="65000"/>
                    <a:lumOff val="35000"/>
                  </a:schemeClr>
                </a:solidFill>
              </a:rPr>
              <a:t>зеро вай фикр мекард: «Агар ба либосаш даст занам, шифо меёбам».</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tg" sz="2800">
                <a:solidFill>
                  <a:schemeClr val="tx1">
                    <a:lumMod val="65000"/>
                    <a:lumOff val="35000"/>
                  </a:schemeClr>
                </a:solidFill>
              </a:rPr>
              <a:t>Марк</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5:</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tg" altLang="ko-KR" b="1">
                <a:solidFill>
                  <a:schemeClr val="tx1">
                    <a:lumMod val="50000"/>
                    <a:lumOff val="50000"/>
                  </a:schemeClr>
                </a:solidFill>
              </a:rPr>
              <a:t>№ 63 Каломи Худо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tg" altLang="ko-KR" sz="4400"/>
              <a:t>Талита кум!</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tg" sz="4000">
                <a:solidFill>
                  <a:srgbClr val="FF0000"/>
                </a:solidFill>
              </a:rPr>
              <a:t>Каломи имруза</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tg" sz="3600">
                <a:solidFill>
                  <a:schemeClr val="tx1">
                    <a:lumMod val="65000"/>
                    <a:lumOff val="35000"/>
                  </a:schemeClr>
                </a:solidFill>
              </a:rPr>
              <a:t>Ту ҳомила хоҳӣ шуд ва писаре зоид ва ба ӯ Исо ном хоҳӣ дод.</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tg" sz="2800">
                <a:solidFill>
                  <a:schemeClr val="tx1">
                    <a:lumMod val="65000"/>
                    <a:lumOff val="35000"/>
                  </a:schemeClr>
                </a:solidFill>
              </a:rPr>
              <a:t>Луқо</a:t>
            </a:r>
            <a:r xmlns:a="http://schemas.openxmlformats.org/drawingml/2006/main">
              <a:rPr altLang="en-US" dirty="0" lang="tg" sz="2800">
                <a:solidFill>
                  <a:schemeClr val="tx1">
                    <a:lumMod val="65000"/>
                    <a:lumOff val="35000"/>
                  </a:schemeClr>
                </a:solidFill>
              </a:rPr>
              <a:t> </a:t>
            </a:r>
            <a:r xmlns:a="http://schemas.openxmlformats.org/drawingml/2006/main">
              <a:rPr altLang="ko-KR" dirty="0" lang="tg"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tg" sz="3200"/>
              <a:t>Исо кист?</a:t>
            </a:r>
            <a:r xmlns:a="http://schemas.openxmlformats.org/drawingml/2006/main">
              <a:rPr altLang="en-US" lang="tg"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rgbClr val="0070c0"/>
                </a:solidFill>
              </a:rPr>
              <a:t>Исо..</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Исо ба замин бо фурӯтанӣ ва фурӯтанӣ омад, аммо Ӯ Подшоҳи ҳақиқии мост.</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Каломи имруза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Вай аз дасти вай гирифт ва ба вай гуфт: — Талита куум! (ки маънои онро дорад, ки "Духтарча, ба ту мегӯям, бархез!").</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tg" sz="2800">
                <a:solidFill>
                  <a:schemeClr val="tx1">
                    <a:lumMod val="65000"/>
                    <a:lumOff val="35000"/>
                  </a:schemeClr>
                </a:solidFill>
              </a:rPr>
              <a:t>Марк</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5:</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Ёир ном марде, ки сардори куништ буд, назди Исо омада, гуфт: «Духтари ман мемирад. Ба ман кӯмак кунед."</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Дар роҳ бо Исо ба хона марде давида гуфт, ки духтараш аллакай мурд.</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Вақте ки ба хона расид, духтари Ёир аллакай мурда буд ва одамон гиря мекарданд.</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Исо даромада, ба онҳо гуфт: «Кӯдак намурдааст, балки хуфтааст».</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'Вай аз дасти вай гирифт ва ба вай гуфт: «Талита куум!». (ки маънои онро дорад, ки "Духтарча, ба ту мегӯям, бархез!"). Дархол духтарак аз чо бархоста, давр зад.</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Дарси имрӯза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tg" sz="3200">
                <a:solidFill>
                  <a:schemeClr val="tx1">
                    <a:lumMod val="65000"/>
                    <a:lumOff val="35000"/>
                  </a:schemeClr>
                </a:solidFill>
              </a:rPr>
              <a:t>Исо ҳукмронии марг аст.</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Марг барои одамон аз ҳама даҳшатнок аст, аммо Исо онро мағлуб кард.</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Мо дер ё зуд рӯзе мемирем.</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Аммо набояд аз марг тарсид.</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Барои он ки Исо ҳукмронии марг аст.</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Ва мо ба Исо, ки маргро мағлуб кард, имон дорем.</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tg" sz="3200">
                <a:solidFill>
                  <a:srgbClr val="ff0000"/>
                </a:solidFill>
              </a:rPr>
              <a:t>Исо кист?</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rgbClr val="0070c0"/>
                </a:solidFill>
              </a:rPr>
              <a:t>Исо аст..</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Исо Онест, ки ҳаёт мебахшад ва ҳамзамон ҳукмронӣ мекунад.</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Викторинаи имрӯза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tg" sz="3200">
                <a:solidFill>
                  <a:schemeClr val="tx1">
                    <a:lumMod val="65000"/>
                    <a:lumOff val="35000"/>
                  </a:schemeClr>
                </a:solidFill>
              </a:rPr>
              <a:t>"Талита кум!" маънои?</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tg" sz="2800">
                <a:solidFill>
                  <a:schemeClr val="tx1">
                    <a:lumMod val="65000"/>
                    <a:lumOff val="35000"/>
                  </a:schemeClr>
                </a:solidFill>
              </a:rPr>
              <a:t>Духтарак, субҳона бихӯр!</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② </a:t>
            </a:r>
            <a:r xmlns:a="http://schemas.openxmlformats.org/drawingml/2006/main">
              <a:rPr altLang="ko-KR" lang="tg" sz="2800">
                <a:solidFill>
                  <a:schemeClr val="tx1">
                    <a:lumMod val="65000"/>
                    <a:lumOff val="35000"/>
                  </a:schemeClr>
                </a:solidFill>
              </a:rPr>
              <a:t>Духтарча, хоб рав!</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③ </a:t>
            </a:r>
            <a:r xmlns:a="http://schemas.openxmlformats.org/drawingml/2006/main">
              <a:rPr altLang="ko-KR" lang="tg" sz="2800">
                <a:solidFill>
                  <a:schemeClr val="tx1">
                    <a:lumMod val="65000"/>
                    <a:lumOff val="35000"/>
                  </a:schemeClr>
                </a:solidFill>
              </a:rPr>
              <a:t>Духтарча, бархез!</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④ </a:t>
            </a:r>
            <a:r xmlns:a="http://schemas.openxmlformats.org/drawingml/2006/main">
              <a:rPr altLang="ko-KR" lang="tg" sz="2800">
                <a:solidFill>
                  <a:schemeClr val="tx1">
                    <a:lumMod val="65000"/>
                    <a:lumOff val="35000"/>
                  </a:schemeClr>
                </a:solidFill>
              </a:rPr>
              <a:t>Духтарча, суруд хон!</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rgbClr val="ff0000"/>
                </a:solidFill>
              </a:rPr>
              <a:t>③ </a:t>
            </a:r>
            <a:r xmlns:a="http://schemas.openxmlformats.org/drawingml/2006/main">
              <a:rPr altLang="ko-KR" lang="tg" sz="2800">
                <a:solidFill>
                  <a:srgbClr val="ff0000"/>
                </a:solidFill>
              </a:rPr>
              <a:t>Духтарча, бархез!</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Каломи имруза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Вай аз дасти вай гирифт ва ба вай гуфт: — Талита куум! (ки маънои онро дорад, ки "Духтарча, ба ту мегӯям, бархез!").</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tg" sz="2800">
                <a:solidFill>
                  <a:schemeClr val="tx1">
                    <a:lumMod val="65000"/>
                    <a:lumOff val="35000"/>
                  </a:schemeClr>
                </a:solidFill>
              </a:rPr>
              <a:t>Марк</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5:</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Имруз</a:t>
            </a:r>
            <a:r xmlns:a="http://schemas.openxmlformats.org/drawingml/2006/main">
              <a:rPr altLang="en-US" lang="tg" sz="4000">
                <a:solidFill>
                  <a:srgbClr val="ff0000"/>
                </a:solidFill>
              </a:rPr>
              <a:t> </a:t>
            </a:r>
            <a:r xmlns:a="http://schemas.openxmlformats.org/drawingml/2006/main">
              <a:rPr altLang="ko-KR" lang="tg" sz="4000">
                <a:solidFill>
                  <a:srgbClr val="ff0000"/>
                </a:solidFill>
              </a:rPr>
              <a:t>Викторина</a:t>
            </a:r>
            <a:r xmlns:a="http://schemas.openxmlformats.org/drawingml/2006/main">
              <a:rPr altLang="en-US" lang="tg"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Исо дар куҷо таваллуд шудааст?</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① </a:t>
            </a:r>
            <a:r xmlns:a="http://schemas.openxmlformats.org/drawingml/2006/main">
              <a:rPr altLang="ko-KR" lang="tg" sz="2800">
                <a:solidFill>
                  <a:schemeClr val="tx1">
                    <a:lumMod val="65000"/>
                    <a:lumOff val="35000"/>
                  </a:schemeClr>
                </a:solidFill>
              </a:rPr>
              <a:t>аст</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хона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② </a:t>
            </a:r>
            <a:r xmlns:a="http://schemas.openxmlformats.org/drawingml/2006/main">
              <a:rPr altLang="ko-KR" lang="tg" sz="2800">
                <a:solidFill>
                  <a:schemeClr val="tx1">
                    <a:lumMod val="65000"/>
                    <a:lumOff val="35000"/>
                  </a:schemeClr>
                </a:solidFill>
              </a:rPr>
              <a:t>қаср</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③ </a:t>
            </a:r>
            <a:r xmlns:a="http://schemas.openxmlformats.org/drawingml/2006/main">
              <a:rPr altLang="ko-KR" lang="tg" sz="2800">
                <a:solidFill>
                  <a:schemeClr val="tx1">
                    <a:lumMod val="65000"/>
                    <a:lumOff val="35000"/>
                  </a:schemeClr>
                </a:solidFill>
              </a:rPr>
              <a:t>дар охур</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④ </a:t>
            </a:r>
            <a:r xmlns:a="http://schemas.openxmlformats.org/drawingml/2006/main">
              <a:rPr altLang="ko-KR" lang="tg" sz="2800">
                <a:solidFill>
                  <a:schemeClr val="tx1">
                    <a:lumMod val="65000"/>
                    <a:lumOff val="35000"/>
                  </a:schemeClr>
                </a:solidFill>
              </a:rPr>
              <a:t>меҳмонхонаи боҳашамат</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rgbClr val="ff0000"/>
                </a:solidFill>
              </a:rPr>
              <a:t>③ </a:t>
            </a:r>
            <a:r xmlns:a="http://schemas.openxmlformats.org/drawingml/2006/main">
              <a:rPr altLang="ko-KR" lang="tg" sz="2800">
                <a:solidFill>
                  <a:srgbClr val="ff0000"/>
                </a:solidFill>
              </a:rPr>
              <a:t>дар охур</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tg" altLang="ko-KR" b="1">
                <a:solidFill>
                  <a:schemeClr val="tx1">
                    <a:lumMod val="50000"/>
                    <a:lumOff val="50000"/>
                  </a:schemeClr>
                </a:solidFill>
              </a:rPr>
              <a:t>№ 64 Каломи Худо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tg" altLang="ko-KR" sz="4400"/>
              <a:t>Марди бемор дар Бетезда</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solidFill>
                  <a:srgbClr val="ff0000"/>
                </a:solidFill>
              </a:rPr>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tg" altLang="ko-KR" sz="3600">
                <a:solidFill>
                  <a:schemeClr val="tx1">
                    <a:lumMod val="65000"/>
                    <a:lumOff val="35000"/>
                  </a:schemeClr>
                </a:solidFill>
              </a:rPr>
              <a:t>Он гоҳ Исо ба вай гуфт: «Бархез, бистари худро бардор ва бирав».</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tg" altLang="ko-KR" sz="3600">
                <a:solidFill>
                  <a:schemeClr val="tx1">
                    <a:lumMod val="65000"/>
                    <a:lumOff val="35000"/>
                  </a:schemeClr>
                </a:solidFill>
              </a:rPr>
              <a:t>Дарҳол он мард шифо ёфт; матбачаашро бардошт ва рафт. Рӯзе, ки ин ҳодиса рӯй дод, рӯзи шанбе буд,</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tg" altLang="ko-KR" sz="2800">
                <a:solidFill>
                  <a:schemeClr val="tx1">
                    <a:lumMod val="65000"/>
                    <a:lumOff val="35000"/>
                  </a:schemeClr>
                </a:solidFill>
              </a:rPr>
              <a:t>Юҳанно 5:</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Дар Ерусалим ҳавзи Бетезда буд. Дар он ҷо шумораи зиёди беморон ҷамъ омада, мунтазири ҳаракати об буданд.</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Зеро ки фариштаи Худованд дар баъзе вақтҳо ба ҳавз фурӯд омада, обро ҷунбонд; Пас, ҳар кӣ аввал пас аз ҷӯшидани об ба дарун даромад, аз ҳар беморӣ шифо ёфт.</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Марде буд, ки роҳ гашта наметавонист. Вақте ки Исо ӯро дида, аз марде, ки сию ҳашт сол боз дар он ҷо буд, пурсид. "Шумо мехоҳед сиҳат шавед?"</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«Ҷаноб, ман касе надорам, ки ҳангоми ҷӯшидани об ба ҳавз ёрӣ расонад. Лутфан ба ман кӯмак кунед! ” Он гоҳ Исо ба вай гуфт: «Бархез! Бистаратро бардошта роҳ рав».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Чуноне ки Исо гуфт, бистари худро бардошт ва роҳ рафт. Дархол беморе, ки 38 сол боз дар касалй буд, шифо ёфт.</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solidFill>
                  <a:srgbClr val="ff0000"/>
                </a:solidFill>
              </a:rPr>
              <a:t>Дарси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tg" altLang="ko-KR" sz="3600">
                <a:solidFill>
                  <a:schemeClr val="tx1">
                    <a:lumMod val="65000"/>
                    <a:lumOff val="35000"/>
                  </a:schemeClr>
                </a:solidFill>
              </a:rPr>
              <a:t>Чизи аз ҳама зарурӣ барои беморон дар ҳавзи Бетезда буд</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tg" altLang="ko-KR" sz="3600">
                <a:solidFill>
                  <a:schemeClr val="tx1">
                    <a:lumMod val="65000"/>
                    <a:lumOff val="35000"/>
                  </a:schemeClr>
                </a:solidFill>
              </a:rPr>
              <a:t>шифо ёфтан.</a:t>
            </a:r>
            <a:r xmlns:a="http://schemas.openxmlformats.org/drawingml/2006/main">
              <a:rPr lang="tg"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tg" altLang="ko-KR" sz="3600">
                <a:solidFill>
                  <a:schemeClr val="tx1">
                    <a:lumMod val="65000"/>
                    <a:lumOff val="35000"/>
                  </a:schemeClr>
                </a:solidFill>
              </a:rPr>
              <a:t>Исо медонад, ки мо ба чӣ ниёз дорем</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tg" altLang="ko-KR" sz="3600">
                <a:solidFill>
                  <a:schemeClr val="tx1">
                    <a:lumMod val="65000"/>
                    <a:lumOff val="35000"/>
                  </a:schemeClr>
                </a:solidFill>
              </a:rPr>
              <a:t>беҳтар аз мо.</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tg" altLang="ko-KR" sz="3600">
                <a:solidFill>
                  <a:schemeClr val="tx1">
                    <a:lumMod val="65000"/>
                    <a:lumOff val="35000"/>
                  </a:schemeClr>
                </a:solidFill>
              </a:rPr>
              <a:t>Исо Онест, ки ба мо медиҳад</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tg" altLang="ko-KR" sz="3600">
                <a:solidFill>
                  <a:schemeClr val="tx1">
                    <a:lumMod val="65000"/>
                    <a:lumOff val="35000"/>
                  </a:schemeClr>
                </a:solidFill>
              </a:rPr>
              <a:t>ба мо чй лозим аст.</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tg" altLang="ko-KR" sz="3200"/>
              <a:t>Исо кист?</a:t>
            </a:r>
            <a:r xmlns:a="http://schemas.openxmlformats.org/drawingml/2006/main">
              <a:rPr lang="t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tg" altLang="ko-KR" sz="3600">
                <a:solidFill>
                  <a:srgbClr val="0070c0"/>
                </a:solidFill>
              </a:rPr>
              <a:t>Исо аст..</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tg" altLang="ko-KR" sz="3600">
                <a:solidFill>
                  <a:schemeClr val="tx1">
                    <a:lumMod val="65000"/>
                    <a:lumOff val="35000"/>
                  </a:schemeClr>
                </a:solidFill>
              </a:rPr>
              <a:t>Исо Онест, ки ҳама бемориҳоро шифо мебахшад ва қудрати ҳукмронии ҳама чизро дорад.</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Викторинаи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Марди бемор аз Исо чӣ кор кард?</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① </a:t>
            </a:r>
            <a:r xmlns:a="http://schemas.openxmlformats.org/drawingml/2006/main">
              <a:rPr lang="tg" altLang="ko-KR" sz="2800">
                <a:solidFill>
                  <a:schemeClr val="tx1">
                    <a:lumMod val="65000"/>
                    <a:lumOff val="35000"/>
                  </a:schemeClr>
                </a:solidFill>
              </a:rPr>
              <a:t>Бемории маро шифо деҳ, лутфан!</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② </a:t>
            </a:r>
            <a:r xmlns:a="http://schemas.openxmlformats.org/drawingml/2006/main">
              <a:rPr lang="tg" altLang="ko-KR" sz="2800">
                <a:solidFill>
                  <a:schemeClr val="tx1">
                    <a:lumMod val="65000"/>
                    <a:lumOff val="35000"/>
                  </a:schemeClr>
                </a:solidFill>
              </a:rPr>
              <a:t>Лутфан маро наҷот деҳ!</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③ </a:t>
            </a:r>
            <a:r xmlns:a="http://schemas.openxmlformats.org/drawingml/2006/main">
              <a:rPr lang="tg" altLang="ko-KR" sz="2800">
                <a:solidFill>
                  <a:schemeClr val="tx1">
                    <a:lumMod val="65000"/>
                    <a:lumOff val="35000"/>
                  </a:schemeClr>
                </a:solidFill>
              </a:rPr>
              <a:t>Лутфан ба ман хӯрок диҳед!</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④ </a:t>
            </a:r>
            <a:r xmlns:a="http://schemas.openxmlformats.org/drawingml/2006/main">
              <a:rPr lang="tg" altLang="ko-KR" sz="2800">
                <a:solidFill>
                  <a:schemeClr val="tx1">
                    <a:lumMod val="65000"/>
                    <a:lumOff val="35000"/>
                  </a:schemeClr>
                </a:solidFill>
              </a:rPr>
              <a:t>Лутфан, ба ман кӯмак кунед, ки ҳангоми ҷӯшидани об ба ҳавз фуроям!</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rgbClr val="ff0000"/>
                </a:solidFill>
              </a:rPr>
              <a:t>④ </a:t>
            </a:r>
            <a:r xmlns:a="http://schemas.openxmlformats.org/drawingml/2006/main">
              <a:rPr lang="tg" altLang="ko-KR" sz="2800">
                <a:solidFill>
                  <a:srgbClr val="ff0000"/>
                </a:solidFill>
              </a:rPr>
              <a:t>Лутфан, ба ман кӯмак кунед, ки ҳангоми ҷӯшидани об ба ҳавз фуроям!</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t>Каломи имруза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Имрӯз дар шаҳри Довуд барои шумо Наҷотдиҳанда таваллуд шудааст; Ӯ Масеҳи Худованд аст.</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tg" sz="2800">
                <a:solidFill>
                  <a:schemeClr val="tx1">
                    <a:lumMod val="65000"/>
                    <a:lumOff val="35000"/>
                  </a:schemeClr>
                </a:solidFill>
              </a:rPr>
              <a:t>Мисли</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solidFill>
                  <a:srgbClr val="ff0000"/>
                </a:solidFill>
              </a:rPr>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tg" altLang="ko-KR" sz="3600">
                <a:solidFill>
                  <a:schemeClr val="tx1">
                    <a:lumMod val="65000"/>
                    <a:lumOff val="35000"/>
                  </a:schemeClr>
                </a:solidFill>
              </a:rPr>
              <a:t>Он гоҳ Исо ба вай гуфт: «Бархез, бистари худро бардор ва бирав».</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tg" altLang="ko-KR" sz="3600">
                <a:solidFill>
                  <a:schemeClr val="tx1">
                    <a:lumMod val="65000"/>
                    <a:lumOff val="35000"/>
                  </a:schemeClr>
                </a:solidFill>
              </a:rPr>
              <a:t>9.Дарҳол он мард шифо ёфт; матбачаашро бардошту рох рафт. Рӯзе, ки ин ҳодиса рӯй дод, рӯзи шанбе буд,</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tg" altLang="ko-KR" sz="2800">
                <a:solidFill>
                  <a:schemeClr val="tx1">
                    <a:lumMod val="65000"/>
                    <a:lumOff val="35000"/>
                  </a:schemeClr>
                </a:solidFill>
              </a:rPr>
              <a:t>Юҳанно 5:</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tg" altLang="ko-KR" b="1">
                <a:solidFill>
                  <a:schemeClr val="tx1">
                    <a:lumMod val="50000"/>
                    <a:lumOff val="50000"/>
                  </a:schemeClr>
                </a:solidFill>
              </a:rPr>
              <a:t>№ 65 Каломи Худо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tg" altLang="ko-KR" sz="4400"/>
              <a:t>Исо, ки 5 000 мардро ғизо медод</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solidFill>
                  <a:srgbClr val="ff0000"/>
                </a:solidFill>
              </a:rPr>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tg" altLang="ko-KR" sz="3600"/>
              <a:t>Сипас Исо нонҳоро гирифта, шукргузорӣ кард ва ба онҳое ки нишаста буданд, ба қадри хоҳишашон тақсим кард. Ӯ бо моҳӣ низ ҳамин тавр кард.</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tg" altLang="ko-KR" sz="2800">
                <a:solidFill>
                  <a:schemeClr val="tx1">
                    <a:lumMod val="65000"/>
                    <a:lumOff val="35000"/>
                  </a:schemeClr>
                </a:solidFill>
              </a:rPr>
              <a:t>Ҷон</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6:</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Зиёда аз панҷ ҳазор нафар барои гӯш кардани таълимоти Исо ҷамъ шуданд.</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Аммо вақти хӯроки нисфирӯзӣ буд. Ҳама гурусна буданд, аммо хӯроки хӯрдан надоштанд ва танҳо ду моҳӣ ва панҷ нон буд.</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Сипас Исо нон ва моҳиро гирифта, шукргузорӣ кард ва ба онҳое ки нишаста буданд, ба қадри хоҳишашон тақсим кард.</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Аммо, як чизи аҷибе рӯй дод! 5000 нафар барои сер шудан кофӣ буданд!</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Ва онҳоро ҷамъ карда, аз пораҳои панҷ нони ҷав боқимондаи хӯрдагон дувоздаҳ сабадро пур карданд.</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solidFill>
                  <a:srgbClr val="ff0000"/>
                </a:solidFill>
              </a:rPr>
              <a:t>Дарси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tg" altLang="ko-KR" sz="3200">
                <a:solidFill>
                  <a:schemeClr val="tx1">
                    <a:lumMod val="65000"/>
                    <a:lumOff val="35000"/>
                  </a:schemeClr>
                </a:solidFill>
              </a:rPr>
              <a:t>Барои мо илоче нест, ки зиёда аз 5000 нафарро сер кунем</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g" altLang="ko-KR" sz="3200">
                <a:solidFill>
                  <a:schemeClr val="tx1">
                    <a:lumMod val="65000"/>
                    <a:lumOff val="35000"/>
                  </a:schemeClr>
                </a:solidFill>
              </a:rPr>
              <a:t>бо панч нону ду мохй.</a:t>
            </a:r>
            <a:r xmlns:a="http://schemas.openxmlformats.org/drawingml/2006/main">
              <a:rPr lang="tg"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tg" altLang="ko-KR" sz="3200">
                <a:solidFill>
                  <a:schemeClr val="tx1">
                    <a:lumMod val="65000"/>
                    <a:lumOff val="35000"/>
                  </a:schemeClr>
                </a:solidFill>
              </a:rPr>
              <a:t>Аммо Исо, Писари Худо, бо онҳо мӯъҷизаҳо ба амал овард.</a:t>
            </a:r>
            <a:r xmlns:a="http://schemas.openxmlformats.org/drawingml/2006/main">
              <a:rPr lang="tg"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tg" altLang="ko-KR" sz="3200">
                <a:solidFill>
                  <a:schemeClr val="tx1">
                    <a:lumMod val="65000"/>
                    <a:lumOff val="35000"/>
                  </a:schemeClr>
                </a:solidFill>
              </a:rPr>
              <a:t>Муҳимтар аз он аст, ки мо ҳамеша бо Исо ҳастем, аз он ки мо чизи зиёд дорем ё не.</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tg" altLang="ko-KR" sz="3200"/>
              <a:t>Исо кист?</a:t>
            </a:r>
            <a:r xmlns:a="http://schemas.openxmlformats.org/drawingml/2006/main">
              <a:rPr lang="t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tg" altLang="ko-KR" sz="3600">
                <a:solidFill>
                  <a:srgbClr val="0070c0"/>
                </a:solidFill>
              </a:rPr>
              <a:t>Исо аст..</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tg" altLang="ko-KR" sz="3600">
                <a:solidFill>
                  <a:schemeClr val="tx1">
                    <a:lumMod val="65000"/>
                    <a:lumOff val="35000"/>
                  </a:schemeClr>
                </a:solidFill>
              </a:rPr>
              <a:t>Исо касест, ки метавонад ба мо ғизои фаровон диҳад.</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tg" altLang="ko-KR" b="1">
                <a:solidFill>
                  <a:schemeClr val="tx1">
                    <a:lumMod val="50000"/>
                    <a:lumOff val="50000"/>
                  </a:schemeClr>
                </a:solidFill>
              </a:rPr>
              <a:t>№ 47 Каломи Худо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tg" altLang="ko-KR" sz="4400"/>
              <a:t>Зодрӯз муборак ба Исо</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solidFill>
                  <a:srgbClr val="ff0000"/>
                </a:solidFill>
              </a:rPr>
              <a:t>Викторинаи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Пас аз он ки Исо 5 000 нафарро ғизо дод, чӣ қадар хӯрок боқӣ монд?</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① </a:t>
            </a:r>
            <a:r xmlns:a="http://schemas.openxmlformats.org/drawingml/2006/main">
              <a:rPr lang="tg" altLang="ko-KR" sz="2800">
                <a:solidFill>
                  <a:schemeClr val="tx1">
                    <a:lumMod val="65000"/>
                    <a:lumOff val="35000"/>
                  </a:schemeClr>
                </a:solidFill>
              </a:rPr>
              <a:t>даҳ сабад</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② </a:t>
            </a:r>
            <a:r xmlns:a="http://schemas.openxmlformats.org/drawingml/2006/main">
              <a:rPr lang="tg" altLang="ko-KR" sz="2800">
                <a:solidFill>
                  <a:schemeClr val="tx1">
                    <a:lumMod val="65000"/>
                    <a:lumOff val="35000"/>
                  </a:schemeClr>
                </a:solidFill>
              </a:rPr>
              <a:t>ёздаҳ сабад</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③ </a:t>
            </a:r>
            <a:r xmlns:a="http://schemas.openxmlformats.org/drawingml/2006/main">
              <a:rPr lang="tg" altLang="ko-KR" sz="2800">
                <a:solidFill>
                  <a:schemeClr val="tx1">
                    <a:lumMod val="65000"/>
                    <a:lumOff val="35000"/>
                  </a:schemeClr>
                </a:solidFill>
              </a:rPr>
              <a:t>дувоздаҳ сабад</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④ </a:t>
            </a:r>
            <a:r xmlns:a="http://schemas.openxmlformats.org/drawingml/2006/main">
              <a:rPr lang="tg" altLang="ko-KR" sz="2800">
                <a:solidFill>
                  <a:schemeClr val="tx1">
                    <a:lumMod val="65000"/>
                    <a:lumOff val="35000"/>
                  </a:schemeClr>
                </a:solidFill>
              </a:rPr>
              <a:t>сездаҳ сабад</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rgbClr val="ff0000"/>
                </a:solidFill>
              </a:rPr>
              <a:t>③ </a:t>
            </a:r>
            <a:r xmlns:a="http://schemas.openxmlformats.org/drawingml/2006/main">
              <a:rPr lang="tg" altLang="ko-KR" sz="2800">
                <a:solidFill>
                  <a:srgbClr val="ff0000"/>
                </a:solidFill>
              </a:rPr>
              <a:t>дувоздаҳ сабад</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solidFill>
                  <a:srgbClr val="ff0000"/>
                </a:solidFill>
              </a:rPr>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tg" altLang="ko-KR" sz="3600"/>
              <a:t>Сипас Исо нонҳоро гирифта, шукргузорӣ кард ва ба онҳое ки нишаста буданд, ба қадри хоҳишашон тақсим кард. Ӯ бо моҳӣ низ ҳамин тавр кард.</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tg" altLang="ko-KR" sz="2800">
                <a:solidFill>
                  <a:schemeClr val="tx1">
                    <a:lumMod val="65000"/>
                    <a:lumOff val="35000"/>
                  </a:schemeClr>
                </a:solidFill>
              </a:rPr>
              <a:t>Ҷон</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6:</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tg" altLang="ko-KR" b="1">
                <a:solidFill>
                  <a:schemeClr val="tx1">
                    <a:lumMod val="50000"/>
                    <a:lumOff val="50000"/>
                  </a:schemeClr>
                </a:solidFill>
              </a:rPr>
              <a:t>№ 66 Каломи Худо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tg" altLang="ko-KR" sz="4400"/>
              <a:t>Исо дар рӯи об қадам мезанад</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solidFill>
                  <a:srgbClr val="ff0000"/>
                </a:solidFill>
              </a:rPr>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tg" altLang="ko-KR" sz="3600"/>
              <a:t>Вақте ки онҳо се-сею ним мил қаиқро тай карданд, Исоро диданд, ки ба қаиқ наздик шуда, рӯи об қадам мезанад; ва онҳо ба ҳарос афтоданд.</a:t>
            </a:r>
            <a:endParaRPr xmlns:a="http://schemas.openxmlformats.org/drawingml/2006/main" lang="en-US" altLang="ko-KR" sz="3600"/>
          </a:p>
          <a:p>
            <a:pPr xmlns:a="http://schemas.openxmlformats.org/drawingml/2006/main" lvl="0">
              <a:defRPr/>
            </a:pPr>
            <a:r xmlns:a="http://schemas.openxmlformats.org/drawingml/2006/main">
              <a:rPr lang="tg" altLang="ko-KR" sz="3600"/>
              <a:t>Аммо Ӯ ба онҳо гуфт: «Ин Ман ҳастам; натарсед».</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tg" altLang="ko-KR" sz="2800">
                <a:solidFill>
                  <a:schemeClr val="tx1">
                    <a:lumMod val="65000"/>
                    <a:lumOff val="35000"/>
                  </a:schemeClr>
                </a:solidFill>
              </a:rPr>
              <a:t>Ҷон</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6:</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Ҳангоме ки Исо танҳо дар болои кӯҳ дуо мегуфт, шогирдонаш қаиқро ба он тарафи кӯл савор мекарданд.</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Ниҳоят, ҳаво торик шуд ва шамолу об сахт ва ноҳамвор шуд.</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«Ба он ҷо нигаред! Касе рӯи об қадам мезанад!» Онҳо тарсиданд. Яке аз онхо фарьёд зад: «Касе дар руи об кадам мезанад!».</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"Ин ман ҳастам: натарс!" Ин Исо аст, ки дар рӯи об қадам мезанад.</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Онҳо аз ин ҳайрон шуданд. Онҳо Исоро дар қаиқ пешвоз гирифтанд. Онҳо фикр мекарданд: «Исо бояд Писари Худо бошад!»</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solidFill>
                  <a:srgbClr val="ff0000"/>
                </a:solidFill>
              </a:rPr>
              <a:t>Дарси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tg" altLang="ko-KR" sz="3200">
                <a:solidFill>
                  <a:schemeClr val="tx1">
                    <a:lumMod val="65000"/>
                    <a:lumOff val="35000"/>
                  </a:schemeClr>
                </a:solidFill>
              </a:rPr>
              <a:t>Дар рӯи об роҳ рафтан чизест</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g" altLang="ko-KR" sz="3200">
                <a:solidFill>
                  <a:schemeClr val="tx1">
                    <a:lumMod val="65000"/>
                    <a:lumOff val="35000"/>
                  </a:schemeClr>
                </a:solidFill>
              </a:rPr>
              <a:t>касе карда наметавонад.</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g" altLang="ko-KR" sz="3200">
                <a:solidFill>
                  <a:schemeClr val="tx1">
                    <a:lumMod val="65000"/>
                    <a:lumOff val="35000"/>
                  </a:schemeClr>
                </a:solidFill>
              </a:rPr>
              <a:t>Аммо Исо бар рӯи об роҳ мерафт</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g" altLang="ko-KR" sz="3200">
                <a:solidFill>
                  <a:schemeClr val="tx1">
                    <a:lumMod val="65000"/>
                    <a:lumOff val="35000"/>
                  </a:schemeClr>
                </a:solidFill>
              </a:rPr>
              <a:t>ки шогирдонашро пайдо кунад.</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g" altLang="ko-KR" sz="3200">
                <a:solidFill>
                  <a:schemeClr val="tx1">
                    <a:lumMod val="65000"/>
                    <a:lumOff val="35000"/>
                  </a:schemeClr>
                </a:solidFill>
              </a:rPr>
              <a:t>Азбаски Исо одами махсус аст,</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g" altLang="ko-KR" sz="3200">
                <a:solidFill>
                  <a:schemeClr val="tx1">
                    <a:lumMod val="65000"/>
                    <a:lumOff val="35000"/>
                  </a:schemeClr>
                </a:solidFill>
              </a:rPr>
              <a:t>писари Худо.</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g" altLang="ko-KR" sz="3200">
                <a:solidFill>
                  <a:schemeClr val="tx1">
                    <a:lumMod val="65000"/>
                    <a:lumOff val="35000"/>
                  </a:schemeClr>
                </a:solidFill>
              </a:rPr>
              <a:t>Мо дар ҳақиқат бояд бовар кунем</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g" altLang="ko-KR" sz="3200">
                <a:solidFill>
                  <a:schemeClr val="tx1">
                    <a:lumMod val="65000"/>
                    <a:lumOff val="35000"/>
                  </a:schemeClr>
                </a:solidFill>
              </a:rPr>
              <a:t>ки Исо Писари Худост.</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Имруз</a:t>
            </a:r>
            <a:r xmlns:a="http://schemas.openxmlformats.org/drawingml/2006/main">
              <a:rPr altLang="en-US" lang="tg" sz="4000">
                <a:solidFill>
                  <a:srgbClr val="ff0000"/>
                </a:solidFill>
              </a:rPr>
              <a:t> </a:t>
            </a:r>
            <a:r xmlns:a="http://schemas.openxmlformats.org/drawingml/2006/main">
              <a:rPr altLang="ko-KR" lang="tg" sz="4000">
                <a:solidFill>
                  <a:srgbClr val="ff0000"/>
                </a:solidFill>
              </a:rPr>
              <a:t>Калом</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Вақте ки ба хона омаданд, кӯдакро бо модараш Марям диданд ва ба ӯ таъзим карда, саҷда карданд. Он гоҳ ганҷҳои худро кушода, ба ӯ ҳадяҳои тилло, бухур ва мурро тақдим карданд.</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tg" sz="2800">
                <a:solidFill>
                  <a:schemeClr val="tx1">
                    <a:lumMod val="65000"/>
                    <a:lumOff val="35000"/>
                  </a:schemeClr>
                </a:solidFill>
              </a:rPr>
              <a:t>Матто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tg" altLang="ko-KR" sz="3200">
                <a:solidFill>
                  <a:srgbClr val="ff0000"/>
                </a:solidFill>
              </a:rPr>
              <a:t>Исо кист?</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tg" altLang="ko-KR" sz="3600">
                <a:solidFill>
                  <a:srgbClr val="0070c0"/>
                </a:solidFill>
              </a:rPr>
              <a:t>Исо аст..</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tg" altLang="ko-KR" sz="3600">
                <a:solidFill>
                  <a:schemeClr val="tx1">
                    <a:lumMod val="65000"/>
                    <a:lumOff val="35000"/>
                  </a:schemeClr>
                </a:solidFill>
              </a:rPr>
              <a:t>Исо ҳамон касест, ки ба назди мо меояд, то ба мо кӯмак кунад ва моро наҷот диҳад, новобаста аз он ки мо монеаҳо дорем.</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solidFill>
                  <a:srgbClr val="ff0000"/>
                </a:solidFill>
              </a:rPr>
              <a:t>Викторинаи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Чӣ тавр Исо дар миёнаи кӯл назди шогирдонаш омад?</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① </a:t>
            </a:r>
            <a:r xmlns:a="http://schemas.openxmlformats.org/drawingml/2006/main">
              <a:rPr lang="tg" altLang="ko-KR" sz="2800">
                <a:solidFill>
                  <a:schemeClr val="tx1">
                    <a:lumMod val="65000"/>
                    <a:lumOff val="35000"/>
                  </a:schemeClr>
                </a:solidFill>
              </a:rPr>
              <a:t>дар рӯи об парвоз кардан..</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② </a:t>
            </a:r>
            <a:r xmlns:a="http://schemas.openxmlformats.org/drawingml/2006/main">
              <a:rPr lang="tg" altLang="ko-KR" sz="2800">
                <a:solidFill>
                  <a:schemeClr val="tx1">
                    <a:lumMod val="65000"/>
                    <a:lumOff val="35000"/>
                  </a:schemeClr>
                </a:solidFill>
              </a:rPr>
              <a:t>савор шудан ба киштии тезтар…</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③ </a:t>
            </a:r>
            <a:r xmlns:a="http://schemas.openxmlformats.org/drawingml/2006/main">
              <a:rPr lang="tg" altLang="ko-KR" sz="2800">
                <a:solidFill>
                  <a:schemeClr val="tx1">
                    <a:lumMod val="65000"/>
                    <a:lumOff val="35000"/>
                  </a:schemeClr>
                </a:solidFill>
              </a:rPr>
              <a:t>шиноварӣ..</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④ </a:t>
            </a:r>
            <a:r xmlns:a="http://schemas.openxmlformats.org/drawingml/2006/main">
              <a:rPr lang="tg" altLang="ko-KR" sz="2800">
                <a:solidFill>
                  <a:schemeClr val="tx1">
                    <a:lumMod val="65000"/>
                    <a:lumOff val="35000"/>
                  </a:schemeClr>
                </a:solidFill>
              </a:rPr>
              <a:t>дар рӯи об роҳ рафтан..</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rgbClr val="ff0000"/>
                </a:solidFill>
              </a:rPr>
              <a:t>④ </a:t>
            </a:r>
            <a:r xmlns:a="http://schemas.openxmlformats.org/drawingml/2006/main">
              <a:rPr lang="tg" altLang="ko-KR" sz="2800">
                <a:solidFill>
                  <a:srgbClr val="ff0000"/>
                </a:solidFill>
              </a:rPr>
              <a:t>дар рӯи об роҳ рафтан..</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solidFill>
                  <a:srgbClr val="ff0000"/>
                </a:solidFill>
              </a:rPr>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tg" altLang="ko-KR" sz="3600"/>
              <a:t>Вақте ки онҳо се-сею ним мил қаиқро тай карданд, Исоро диданд, ки ба қаиқ наздик шуда, рӯи об қадам мезанад; ва онҳо ба ҳарос афтоданд.</a:t>
            </a:r>
            <a:endParaRPr xmlns:a="http://schemas.openxmlformats.org/drawingml/2006/main" lang="en-US" altLang="ko-KR" sz="3600"/>
          </a:p>
          <a:p>
            <a:pPr xmlns:a="http://schemas.openxmlformats.org/drawingml/2006/main" lvl="0">
              <a:defRPr/>
            </a:pPr>
            <a:r xmlns:a="http://schemas.openxmlformats.org/drawingml/2006/main">
              <a:rPr lang="tg" altLang="ko-KR" sz="3600"/>
              <a:t>Аммо Ӯ ба онҳо гуфт: «Ин Ман ҳастам; натарсед».</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tg" altLang="ko-KR" sz="2800">
                <a:solidFill>
                  <a:schemeClr val="tx1">
                    <a:lumMod val="65000"/>
                    <a:lumOff val="35000"/>
                  </a:schemeClr>
                </a:solidFill>
              </a:rPr>
              <a:t>Ҷон</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6:</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tg" altLang="ko-KR" b="1">
                <a:solidFill>
                  <a:schemeClr val="tx1">
                    <a:lumMod val="50000"/>
                    <a:lumOff val="50000"/>
                  </a:schemeClr>
                </a:solidFill>
              </a:rPr>
              <a:t>№ 67 Каломи Худо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tg" altLang="ko-KR" sz="4400"/>
              <a:t>Эътирофи Петрус ба Масеҳ</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solidFill>
                  <a:srgbClr val="ff0000"/>
                </a:solidFill>
              </a:rPr>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tg" altLang="ko-KR" sz="3600"/>
              <a:t>Шимъӯни Петрус ҷавоб дод: «Ту Масеҳ, Писари Худои Ҳай ҳастӣ».</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tg" altLang="ko-KR" sz="2800">
                <a:solidFill>
                  <a:schemeClr val="tx1">
                    <a:lumMod val="65000"/>
                    <a:lumOff val="35000"/>
                  </a:schemeClr>
                </a:solidFill>
              </a:rPr>
              <a:t>Матто</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16:</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Рӯзе Исо аз шогирдонаш пурсид: «Мардум Писари Одамро кист?»</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Онҳо ҷавоб доданд: «Баъзеҳо мегӯянд, ки Яҳёи Таъмиддиҳанда; дигарон мегӯянд, ки Илёс; ва яке аз паёмбарон».</a:t>
            </a:r>
            <a:r xmlns:a="http://schemas.openxmlformats.org/drawingml/2006/main">
              <a:rPr lang="tg"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 Аммо дар бораи шумо чй? — пурсид у. — Ту маро кӣ мегӯӣ?</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Шимъӯни Петрус ҷавоб дод: «Ту Масеҳ, Писари Худои Ҳай ҳастӣ».</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Исо бо шодии бузург гуфт. "Дар бораи эътирофи худ дуруст мегӯӣ! Ман дар ин санг калисои худро бино мекунам!"</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Вақте ки Исо таваллуд шуд, дар шарқ ба табибон ситорае пайдо шуд.</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solidFill>
                  <a:srgbClr val="ff0000"/>
                </a:solidFill>
              </a:rPr>
              <a:t>Дарси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tg" altLang="ko-KR" sz="3600">
                <a:solidFill>
                  <a:schemeClr val="tx1">
                    <a:lumMod val="65000"/>
                    <a:lumOff val="35000"/>
                  </a:schemeClr>
                </a:solidFill>
              </a:rPr>
              <a:t>Петрус аниқ медонист, ки Исо кист ва дар бораи Исо аниқ иқрор шуд.</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tg" altLang="ko-KR" sz="3600">
                <a:solidFill>
                  <a:schemeClr val="tx1">
                    <a:lumMod val="65000"/>
                    <a:lumOff val="35000"/>
                  </a:schemeClr>
                </a:solidFill>
              </a:rPr>
              <a:t>Пас аз шунидани ин суханон Исо Петрусро барои эътирофи дурусташ ҳамду сано хонд.</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tg" altLang="ko-KR" sz="3600">
                <a:solidFill>
                  <a:schemeClr val="tx1">
                    <a:lumMod val="65000"/>
                    <a:lumOff val="35000"/>
                  </a:schemeClr>
                </a:solidFill>
              </a:rPr>
              <a:t>Мо фикр мекунем, ки Исо кист?</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tg" altLang="ko-KR" sz="3600">
                <a:solidFill>
                  <a:schemeClr val="tx1">
                    <a:lumMod val="65000"/>
                    <a:lumOff val="35000"/>
                  </a:schemeClr>
                </a:solidFill>
              </a:rPr>
              <a:t>Мо бояд Исоро маҳз ҳамон тавре ки Китоби Муқаддас мегӯяд, бидонем ва дар бораи Исо бояд маҳз ҳамон тавре ки Китоби Муқаддас мегӯяд, эътироф кунем.</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tg" altLang="ko-KR" sz="3200">
                <a:solidFill>
                  <a:srgbClr val="ff0000"/>
                </a:solidFill>
              </a:rPr>
              <a:t>Исо кист?</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tg" altLang="ko-KR" sz="3600">
                <a:solidFill>
                  <a:srgbClr val="0070c0"/>
                </a:solidFill>
              </a:rPr>
              <a:t>Исо аст..</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tg" altLang="ko-KR" sz="3600">
                <a:solidFill>
                  <a:schemeClr val="tx1">
                    <a:lumMod val="65000"/>
                    <a:lumOff val="35000"/>
                  </a:schemeClr>
                </a:solidFill>
              </a:rPr>
              <a:t>Исо касест, ки калисои худро дар асоси эътирофи дурусти имон бунёд мекунад.</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solidFill>
                  <a:srgbClr val="ff0000"/>
                </a:solidFill>
              </a:rPr>
              <a:t>Викторинаи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Петрус гуфт, ки Исо кист?</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① </a:t>
            </a:r>
            <a:r xmlns:a="http://schemas.openxmlformats.org/drawingml/2006/main">
              <a:rPr lang="tg" altLang="ko-KR" sz="2800">
                <a:solidFill>
                  <a:schemeClr val="tx1">
                    <a:lumMod val="65000"/>
                    <a:lumOff val="35000"/>
                  </a:schemeClr>
                </a:solidFill>
              </a:rPr>
              <a:t>Масеҳ, Писари Худо</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② </a:t>
            </a:r>
            <a:r xmlns:a="http://schemas.openxmlformats.org/drawingml/2006/main">
              <a:rPr lang="tg" altLang="ko-KR" sz="2800">
                <a:solidFill>
                  <a:schemeClr val="tx1">
                    <a:lumMod val="65000"/>
                    <a:lumOff val="35000"/>
                  </a:schemeClr>
                </a:solidFill>
              </a:rPr>
              <a:t>Илёси тавоно</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③ </a:t>
            </a:r>
            <a:r xmlns:a="http://schemas.openxmlformats.org/drawingml/2006/main">
              <a:rPr lang="tg" altLang="ko-KR" sz="2800">
                <a:solidFill>
                  <a:schemeClr val="tx1">
                    <a:lumMod val="65000"/>
                    <a:lumOff val="35000"/>
                  </a:schemeClr>
                </a:solidFill>
              </a:rPr>
              <a:t>Яҳёи Таъмиддиҳанда</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④ </a:t>
            </a:r>
            <a:r xmlns:a="http://schemas.openxmlformats.org/drawingml/2006/main">
              <a:rPr lang="tg" altLang="ko-KR" sz="2800">
                <a:solidFill>
                  <a:schemeClr val="tx1">
                    <a:lumMod val="65000"/>
                    <a:lumOff val="35000"/>
                  </a:schemeClr>
                </a:solidFill>
              </a:rPr>
              <a:t>Ирмиё</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rgbClr val="ff0000"/>
                </a:solidFill>
              </a:rPr>
              <a:t>① </a:t>
            </a:r>
            <a:r xmlns:a="http://schemas.openxmlformats.org/drawingml/2006/main">
              <a:rPr lang="tg" altLang="ko-KR" sz="2800">
                <a:solidFill>
                  <a:srgbClr val="ff0000"/>
                </a:solidFill>
              </a:rPr>
              <a:t>Масеҳ, Писари Худо</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solidFill>
                  <a:srgbClr val="ff0000"/>
                </a:solidFill>
              </a:rPr>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tg" altLang="ko-KR" sz="3600"/>
              <a:t>Шимъӯни Петрус ҷавоб дод: «Ту Масеҳ, Писари Худои Ҳай ҳастӣ».</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tg" altLang="ko-KR" sz="2800">
                <a:solidFill>
                  <a:schemeClr val="tx1">
                    <a:lumMod val="65000"/>
                    <a:lumOff val="35000"/>
                  </a:schemeClr>
                </a:solidFill>
              </a:rPr>
              <a:t>Матто</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16:</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tg" altLang="ko-KR" b="1">
                <a:solidFill>
                  <a:schemeClr val="tx1">
                    <a:lumMod val="50000"/>
                    <a:lumOff val="50000"/>
                  </a:schemeClr>
                </a:solidFill>
              </a:rPr>
              <a:t>№ 68 Каломи Худо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tg" altLang="ko-KR" sz="4400"/>
              <a:t>Қиссаи сарватманди беақл</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solidFill>
                  <a:srgbClr val="ff0000"/>
                </a:solidFill>
              </a:rPr>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tg" altLang="ko-KR" sz="3600"/>
              <a:t>"Аммо Худо ба ӯ гуфт: "Эй нодон! Худи ҳамин шаб ҷони ту аз ту талаб карда мешавад. Пас он чи барои худ омода кардаӣ, кӣ хоҳад гирифт?</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tg" altLang="ko-KR" sz="2800">
                <a:solidFill>
                  <a:schemeClr val="tx1">
                    <a:lumMod val="65000"/>
                    <a:lumOff val="35000"/>
                  </a:schemeClr>
                </a:solidFill>
              </a:rPr>
              <a:t>Луқо</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«Исо гуфт: «Ҳаёти одам ба он чизе ки дорад, ҳеҷ иртиботе надорад».</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Ва Исо ба мо як ҳикоя нақл кард.</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tg" altLang="ko-KR" sz="3200">
                <a:solidFill>
                  <a:schemeClr val="tx1">
                    <a:lumMod val="65000"/>
                    <a:lumOff val="35000"/>
                  </a:schemeClr>
                </a:solidFill>
              </a:rPr>
              <a:t>Ин дар бораи як сарватманди беақл меравад.</a:t>
            </a:r>
            <a:r xmlns:a="http://schemas.openxmlformats.org/drawingml/2006/main">
              <a:rPr lang="tg"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Бой хурсанд шуд, ки барои сарвату галлааш анбори калонтар сохт. — Дар анбор хурокй бисьёр чамъ кардам, чонам, акнун кайф кун!</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Баъд Худо ба марди сарватманд гуфт.</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tg" altLang="ko-KR" sz="2800">
                <a:solidFill>
                  <a:schemeClr val="tx1">
                    <a:lumMod val="65000"/>
                    <a:lumOff val="35000"/>
                  </a:schemeClr>
                </a:solidFill>
              </a:rPr>
              <a:t>"Ту аблаҳӣ! Агар имрӯз ҷони туро гирам, ҳама сарвати ту моли кист?"</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"Ин ситора ҳангоми таваллуди подшоҳ намоён мешавад! Биёед аз паи ситора равем!». Духтурон аз паси ситора шуруъ карданд.</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Исо суханашро тамом карда гуфт:</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tg" altLang="ko-KR" sz="2800">
                <a:solidFill>
                  <a:schemeClr val="tx1">
                    <a:lumMod val="65000"/>
                    <a:lumOff val="35000"/>
                  </a:schemeClr>
                </a:solidFill>
              </a:rPr>
              <a:t>«Молро на барои худ, балки барои Худо ҷамъ кун, то ба ниёзмандон кумак кун.</a:t>
            </a:r>
            <a:r xmlns:a="http://schemas.openxmlformats.org/drawingml/2006/main">
              <a:rPr lang="tg"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solidFill>
                  <a:srgbClr val="ff0000"/>
                </a:solidFill>
              </a:rPr>
              <a:t>Дарси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tg" altLang="ko-KR" sz="3500">
                <a:solidFill>
                  <a:schemeClr val="tx1">
                    <a:lumMod val="65000"/>
                    <a:lumOff val="35000"/>
                  </a:schemeClr>
                </a:solidFill>
              </a:rPr>
              <a:t>Пули шумо барои чӣ истифода мешавад?</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tg" altLang="ko-KR" sz="3500">
                <a:solidFill>
                  <a:schemeClr val="tx1">
                    <a:lumMod val="65000"/>
                    <a:lumOff val="35000"/>
                  </a:schemeClr>
                </a:solidFill>
              </a:rPr>
              <a:t>Оё он танҳо барои қонеъ кардани шумо истифода мешавад?</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tg" altLang="ko-KR" sz="3500">
                <a:solidFill>
                  <a:schemeClr val="tx1">
                    <a:lumMod val="65000"/>
                    <a:lumOff val="35000"/>
                  </a:schemeClr>
                </a:solidFill>
              </a:rPr>
              <a:t>Пул бояд истифода шавад</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tg" altLang="ko-KR" sz="3500">
                <a:solidFill>
                  <a:schemeClr val="tx1">
                    <a:lumMod val="65000"/>
                    <a:lumOff val="35000"/>
                  </a:schemeClr>
                </a:solidFill>
              </a:rPr>
              <a:t>барои ҷалоли Худо.</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tg" altLang="ko-KR" sz="3500">
                <a:solidFill>
                  <a:schemeClr val="tx1">
                    <a:lumMod val="65000"/>
                    <a:lumOff val="35000"/>
                  </a:schemeClr>
                </a:solidFill>
              </a:rPr>
              <a:t>Мо халқи Малакути Худо ҳастем. Аз ин рӯ, зарур аст, ки бо пули худамон ба ниёзмандон кумак кунем.</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tg" altLang="ko-KR" sz="3200"/>
              <a:t>Исо кист?</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tg" altLang="ko-KR" sz="3600">
                <a:solidFill>
                  <a:srgbClr val="0070c0"/>
                </a:solidFill>
              </a:rPr>
              <a:t>Исо..</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tg" altLang="ko-KR" sz="3600">
                <a:solidFill>
                  <a:schemeClr val="tx1">
                    <a:lumMod val="65000"/>
                    <a:lumOff val="35000"/>
                  </a:schemeClr>
                </a:solidFill>
              </a:rPr>
              <a:t>Исо соҳиби тамоми ҳаёт ва тамоми сарват аст.</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solidFill>
                  <a:srgbClr val="ff0000"/>
                </a:solidFill>
              </a:rPr>
              <a:t>Викторинаи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Сарватманди беақл барои ҷонаш чӣ кор кард?</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① </a:t>
            </a:r>
            <a:r xmlns:a="http://schemas.openxmlformats.org/drawingml/2006/main">
              <a:rPr lang="tg" altLang="ko-KR" sz="2800">
                <a:solidFill>
                  <a:schemeClr val="tx1">
                    <a:lumMod val="65000"/>
                    <a:lumOff val="35000"/>
                  </a:schemeClr>
                </a:solidFill>
              </a:rPr>
              <a:t>Ба камбағалон кӯмак мекард.</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② </a:t>
            </a:r>
            <a:r xmlns:a="http://schemas.openxmlformats.org/drawingml/2006/main">
              <a:rPr lang="tg" altLang="ko-KR" sz="2800">
                <a:solidFill>
                  <a:schemeClr val="tx1">
                    <a:lumMod val="65000"/>
                    <a:lumOff val="35000"/>
                  </a:schemeClr>
                </a:solidFill>
              </a:rPr>
              <a:t>Ӯ ба Худо саҷда мекард.</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③ </a:t>
            </a:r>
            <a:r xmlns:a="http://schemas.openxmlformats.org/drawingml/2006/main">
              <a:rPr lang="tg" altLang="ko-KR" sz="2800">
                <a:solidFill>
                  <a:schemeClr val="tx1">
                    <a:lumMod val="65000"/>
                    <a:lumOff val="35000"/>
                  </a:schemeClr>
                </a:solidFill>
              </a:rPr>
              <a:t>Вай башоратро мавъиза мекард.</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④ </a:t>
            </a:r>
            <a:r xmlns:a="http://schemas.openxmlformats.org/drawingml/2006/main">
              <a:rPr lang="tg" altLang="ko-KR" sz="2800">
                <a:solidFill>
                  <a:schemeClr val="tx1">
                    <a:lumMod val="65000"/>
                    <a:lumOff val="35000"/>
                  </a:schemeClr>
                </a:solidFill>
              </a:rPr>
              <a:t>Вай сарвати зиёдеро захира кард.</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rgbClr val="ff0000"/>
                </a:solidFill>
              </a:rPr>
              <a:t>④ </a:t>
            </a:r>
            <a:r xmlns:a="http://schemas.openxmlformats.org/drawingml/2006/main">
              <a:rPr lang="tg" altLang="ko-KR" sz="2800">
                <a:solidFill>
                  <a:srgbClr val="ff0000"/>
                </a:solidFill>
              </a:rPr>
              <a:t>Вай сарвати зиёдеро захира кард.</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solidFill>
                  <a:srgbClr val="ff0000"/>
                </a:solidFill>
              </a:rPr>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tg" altLang="ko-KR" sz="3600"/>
              <a:t>"Аммо Худо ба ӯ гуфт: "Эй нодон! Худи ҳамин шаб ҷони ту аз ту талаб карда мешавад. Пас он чи барои худ омода кардаӣ, кӣ хоҳад гирифт?</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tg" altLang="ko-KR" sz="2800">
                <a:solidFill>
                  <a:schemeClr val="tx1">
                    <a:lumMod val="65000"/>
                    <a:lumOff val="35000"/>
                  </a:schemeClr>
                </a:solidFill>
              </a:rPr>
              <a:t>Луқо</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tg" altLang="ko-KR" b="1">
                <a:solidFill>
                  <a:schemeClr val="tx1">
                    <a:lumMod val="50000"/>
                    <a:lumOff val="50000"/>
                  </a:schemeClr>
                </a:solidFill>
              </a:rPr>
              <a:t>№ 69 Каломи Худо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tg" altLang="ko-KR" sz="4400"/>
              <a:t>Ҷустуҷӯи гӯсфанди гумшуда</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solidFill>
                  <a:srgbClr val="ff0000"/>
                </a:solidFill>
              </a:rPr>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tg" altLang="ko-KR" sz="3600"/>
              <a:t>Ман ба шумо мегӯям, ки ҳамон тавр дар осмон барои як гунаҳкори тавбакунанда шодӣ бештар хоҳад буд, назар ба наваду нӯҳ одил, ки ба тавба эҳтиёҷ надоранд.</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tg" altLang="ko-KR" sz="2800">
                <a:solidFill>
                  <a:schemeClr val="tx1">
                    <a:lumMod val="65000"/>
                    <a:lumOff val="35000"/>
                  </a:schemeClr>
                </a:solidFill>
              </a:rPr>
              <a:t>Луқо</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Рузе як гусфанд аз гусфандони рафиконаш чудо шуда танхо монд.</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Чупон гусфандонро шумурда дид, ки аз сад cap яктоаш гум шудааст!</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Чупон 99 cap гусфандро монда, ба чустучуи гусфанди гумшуда баромад.</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Ситора дар болои оворҳои Байт-Лаҳм истод. Китоби Муқаддас пешгӯӣ карда буд, ки Исо дар Байт-Лаҳм таваллуд шудааст.</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Ва нихоят чупон гусфандони гумшударо ёфт.</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tg" altLang="ko-KR" sz="2800">
                <a:solidFill>
                  <a:schemeClr val="tx1">
                    <a:lumMod val="65000"/>
                    <a:lumOff val="35000"/>
                  </a:schemeClr>
                </a:solidFill>
              </a:rPr>
              <a:t>Чупон аз шодй хамрохи гусфандон ба хона омада, зиёфати калон дошт.</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Исо суханашро тамом карда гуфт:</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tg" altLang="ko-KR" sz="2800">
                <a:solidFill>
                  <a:schemeClr val="tx1">
                    <a:lumMod val="65000"/>
                    <a:lumOff val="35000"/>
                  </a:schemeClr>
                </a:solidFill>
              </a:rPr>
              <a:t>«Чунон ки чӯпон аз ёфтани гӯсфанди гумшуда шод мешавад,</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tg" altLang="ko-KR" sz="2800">
                <a:solidFill>
                  <a:schemeClr val="tx1">
                    <a:lumMod val="65000"/>
                    <a:lumOff val="35000"/>
                  </a:schemeClr>
                </a:solidFill>
              </a:rPr>
              <a:t>Худо аз тавбаи як гунаҳкор хушнуд аст».</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solidFill>
                  <a:srgbClr val="ff0000"/>
                </a:solidFill>
              </a:rPr>
              <a:t>Дарси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tg" altLang="ko-KR" sz="3600">
                <a:solidFill>
                  <a:schemeClr val="tx1">
                    <a:lumMod val="65000"/>
                    <a:lumOff val="35000"/>
                  </a:schemeClr>
                </a:solidFill>
              </a:rPr>
              <a:t>Ба чӯпон лозим омад, ки барои ёфтани гӯсфанди гумшуда қурбониҳои бешумор кунад.</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tg" altLang="ko-KR" sz="3600">
                <a:solidFill>
                  <a:schemeClr val="tx1">
                    <a:lumMod val="65000"/>
                    <a:lumOff val="35000"/>
                  </a:schemeClr>
                </a:solidFill>
              </a:rPr>
              <a:t>Исо ҷони худро барои наҷоти мо қурбон кард.</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tg" altLang="ko-KR" sz="3600">
                <a:solidFill>
                  <a:schemeClr val="tx1">
                    <a:lumMod val="65000"/>
                    <a:lumOff val="35000"/>
                  </a:schemeClr>
                </a:solidFill>
              </a:rPr>
              <a:t>Мо бояд ба Исо ташаккур кунем, ки моро мисли гӯсфанди гумшуда наҷот дод.</a:t>
            </a:r>
            <a:r xmlns:a="http://schemas.openxmlformats.org/drawingml/2006/main">
              <a:rPr lang="tg"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tg" altLang="ko-KR" sz="3200"/>
              <a:t>Исо кист?</a:t>
            </a:r>
            <a:r xmlns:a="http://schemas.openxmlformats.org/drawingml/2006/main">
              <a:rPr lang="t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tg" altLang="ko-KR" sz="3600">
                <a:solidFill>
                  <a:srgbClr val="0070c0"/>
                </a:solidFill>
              </a:rPr>
              <a:t>Исо</a:t>
            </a:r>
            <a:r xmlns:a="http://schemas.openxmlformats.org/drawingml/2006/main">
              <a:rPr lang="tg" altLang="en-US" sz="3600">
                <a:solidFill>
                  <a:srgbClr val="0070c0"/>
                </a:solidFill>
              </a:rPr>
              <a:t> </a:t>
            </a:r>
            <a:r xmlns:a="http://schemas.openxmlformats.org/drawingml/2006/main">
              <a:rPr lang="tg" altLang="ko-KR" sz="3600">
                <a:solidFill>
                  <a:srgbClr val="0070c0"/>
                </a:solidFill>
              </a:rPr>
              <a:t>аст..</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tg" altLang="ko-KR" sz="3600">
                <a:solidFill>
                  <a:schemeClr val="tx1">
                    <a:lumMod val="65000"/>
                    <a:lumOff val="35000"/>
                  </a:schemeClr>
                </a:solidFill>
              </a:rPr>
              <a:t>Исо касест, ки аз тавба кардани мо аз гуноҳ лаззат мебарад.</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Викторинаи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Чупон хангоми чустучуи гусфанди гумшуда чй кор накардааст?</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① </a:t>
            </a:r>
            <a:r xmlns:a="http://schemas.openxmlformats.org/drawingml/2006/main">
              <a:rPr lang="tg" altLang="ko-KR" sz="2800">
                <a:solidFill>
                  <a:schemeClr val="tx1">
                    <a:lumMod val="65000"/>
                    <a:lumOff val="35000"/>
                  </a:schemeClr>
                </a:solidFill>
              </a:rPr>
              <a:t>Ӯ 99 гӯсфандро барои ҷустуҷӯи гӯсфанди гумшуда гузошт.</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② </a:t>
            </a:r>
            <a:r xmlns:a="http://schemas.openxmlformats.org/drawingml/2006/main">
              <a:rPr lang="tg" altLang="ko-KR" sz="2800">
                <a:solidFill>
                  <a:schemeClr val="tx1">
                    <a:lumMod val="65000"/>
                    <a:lumOff val="35000"/>
                  </a:schemeClr>
                </a:solidFill>
              </a:rPr>
              <a:t>Вай аз ёфтани гумшуда шод шуд.</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③ </a:t>
            </a:r>
            <a:r xmlns:a="http://schemas.openxmlformats.org/drawingml/2006/main">
              <a:rPr lang="tg" altLang="ko-KR" sz="2800">
                <a:solidFill>
                  <a:schemeClr val="tx1">
                    <a:lumMod val="65000"/>
                    <a:lumOff val="35000"/>
                  </a:schemeClr>
                </a:solidFill>
              </a:rPr>
              <a:t>Ӯ гӯсфанди нав харид.</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④ </a:t>
            </a:r>
            <a:r xmlns:a="http://schemas.openxmlformats.org/drawingml/2006/main">
              <a:rPr lang="tg" altLang="ko-KR" sz="2800">
                <a:solidFill>
                  <a:schemeClr val="tx1">
                    <a:lumMod val="65000"/>
                    <a:lumOff val="35000"/>
                  </a:schemeClr>
                </a:solidFill>
              </a:rPr>
              <a:t>Вай одамонро ба зиёфат даъват кард.</a:t>
            </a:r>
            <a:r xmlns:a="http://schemas.openxmlformats.org/drawingml/2006/main">
              <a:rPr lang="tg"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rgbClr val="ff0000"/>
                </a:solidFill>
              </a:rPr>
              <a:t>③ </a:t>
            </a:r>
            <a:r xmlns:a="http://schemas.openxmlformats.org/drawingml/2006/main">
              <a:rPr lang="tg" altLang="ko-KR" sz="2800">
                <a:solidFill>
                  <a:srgbClr val="ff0000"/>
                </a:solidFill>
              </a:rPr>
              <a:t>Ӯ гӯсфанди нав харид.</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solidFill>
                  <a:srgbClr val="ff0000"/>
                </a:solidFill>
              </a:rPr>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tg" altLang="ko-KR" sz="3600"/>
              <a:t>Ман ба шумо мегӯям, ки ҳамон тавр дар осмон барои як гунаҳкори тавбакунанда шодӣ бештар хоҳад буд, назар ба наваду нӯҳ одил, ки ба тавба эҳтиёҷ надоранд.</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tg" altLang="ko-KR" sz="2800">
                <a:solidFill>
                  <a:schemeClr val="tx1">
                    <a:lumMod val="65000"/>
                    <a:lumOff val="35000"/>
                  </a:schemeClr>
                </a:solidFill>
              </a:rPr>
              <a:t>Луқо</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tg" altLang="ko-KR" b="1">
                <a:solidFill>
                  <a:schemeClr val="tx1">
                    <a:lumMod val="50000"/>
                    <a:lumOff val="50000"/>
                  </a:schemeClr>
                </a:solidFill>
              </a:rPr>
              <a:t>№ 70 Каломи Худо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tg" altLang="ko-KR" sz="4400"/>
              <a:t>Ҳикояи сомарии нек</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tg" altLang="ko-KR" sz="3600"/>
              <a:t>— Ба фикри ту, кадоме аз ин се нафар ҳамсояи марде, ки ба дасти ғоратгарон афтодааст?</a:t>
            </a:r>
            <a:endParaRPr xmlns:a="http://schemas.openxmlformats.org/drawingml/2006/main" lang="en-US" altLang="ko-KR" sz="3600"/>
          </a:p>
          <a:p>
            <a:pPr xmlns:a="http://schemas.openxmlformats.org/drawingml/2006/main" lvl="0">
              <a:defRPr/>
            </a:pPr>
            <a:r xmlns:a="http://schemas.openxmlformats.org/drawingml/2006/main">
              <a:rPr lang="tg" altLang="ko-KR" sz="3600"/>
              <a:t>Мутахассиси шариат посух дод: «Оне, ки ба ӯ раҳм кардааст». Исо ба вай гуфт: «Бирав ва ҳамин тавр кун».</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g" altLang="ko-KR" sz="2800">
                <a:solidFill>
                  <a:schemeClr val="tx1">
                    <a:lumMod val="65000"/>
                    <a:lumOff val="35000"/>
                  </a:schemeClr>
                </a:solidFill>
              </a:rPr>
              <a:t>Луқо</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10:</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Вакте ки марде танхо рох мерафт, ба рохзанон дучор омад. Либосҳояшро кашида, латукӯб карданд ва рафтанд ва ӯро ниммурда гузоштанд.</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Он гоҳ коҳине дар роҳ ӯро дида, аз он тараф гузашт. Левизода низ ҳамин тавр кард.</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Дар дохили оворҳои Байт-Лаҳм Марям, Юсуф ва Исои навзод, ки ба замин подшоҳ шуда буданд, буданд.</a:t>
            </a:r>
            <a:r xmlns:a="http://schemas.openxmlformats.org/drawingml/2006/main">
              <a:rPr lang="tg"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Сеюм, як сомарӣ ӯро тасодуфан дид. Сомариён одамоне буданд, ки ба яҳудиён маъқул набуд.</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Аммо сомарӣ ба ӯ раҳм кард, бинобар ин, ӯро хуб муомила кард ва нигоҳубин кард.</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Исо гуфт: «Халқи Худо дар ҳар лаҳза бояд ҳамсояи нек бошад, ки ба ниёзмандон кӯмак кунад».</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Дарси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tg" altLang="ko-KR" sz="3200">
                <a:solidFill>
                  <a:schemeClr val="tx1">
                    <a:lumMod val="65000"/>
                    <a:lumOff val="35000"/>
                  </a:schemeClr>
                </a:solidFill>
              </a:rPr>
              <a:t>Дар зоҳир коҳин ва левизодагон ба Худо наздик менамуданд, вале онҳо ҳеҷ каси дигарро дӯст намедоштанд.</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g" altLang="ko-KR" sz="3200">
                <a:solidFill>
                  <a:schemeClr val="tx1">
                    <a:lumMod val="65000"/>
                    <a:lumOff val="35000"/>
                  </a:schemeClr>
                </a:solidFill>
              </a:rPr>
              <a:t>Сомария дар зоҳир ба Худо наздик набуд, балки ҳамсояи хубе буд, ки омодааст дигаронро дӯст дорад.</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g" altLang="ko-KR" sz="3200">
                <a:solidFill>
                  <a:schemeClr val="tx1">
                    <a:lumMod val="65000"/>
                    <a:lumOff val="35000"/>
                  </a:schemeClr>
                </a:solidFill>
              </a:rPr>
              <a:t>Мо низ бояд касоне бошем, ки ба ҳамсоягони ниёзманди худ кумак кунем, агар ба Худо наздик бошем.</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tg" altLang="ko-KR" sz="3200"/>
              <a:t>Исо кист?</a:t>
            </a:r>
            <a:r xmlns:a="http://schemas.openxmlformats.org/drawingml/2006/main">
              <a:rPr lang="t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tg" altLang="ko-KR" sz="3600">
                <a:solidFill>
                  <a:srgbClr val="0070c0"/>
                </a:solidFill>
              </a:rPr>
              <a:t>Исо аст..</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tg" altLang="ko-KR" sz="3600">
                <a:solidFill>
                  <a:schemeClr val="tx1">
                    <a:lumMod val="65000"/>
                    <a:lumOff val="35000"/>
                  </a:schemeClr>
                </a:solidFill>
              </a:rPr>
              <a:t>Мо касоне ҳастем, ки барои гуноҳҳои худ маҷбурем бимирем, мисли онҳое, ки ғорат шудаанд.</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tg" altLang="ko-KR" sz="3600">
                <a:solidFill>
                  <a:schemeClr val="tx1">
                    <a:lumMod val="65000"/>
                    <a:lumOff val="35000"/>
                  </a:schemeClr>
                </a:solidFill>
              </a:rPr>
              <a:t>Аммо Исо ҳамон касест, ки моро аз ин вазъияти даҳшатбор наҷот дод.</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Викторинаи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Вақте ки коҳин ва левизода марди ғоратшударо диданд, чӣ кор карданд?</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① </a:t>
            </a:r>
            <a:r xmlns:a="http://schemas.openxmlformats.org/drawingml/2006/main">
              <a:rPr lang="tg" altLang="ko-KR" sz="2800">
                <a:solidFill>
                  <a:schemeClr val="tx1">
                    <a:lumMod val="65000"/>
                    <a:lumOff val="35000"/>
                  </a:schemeClr>
                </a:solidFill>
              </a:rPr>
              <a:t>Онҳо барои ӯ дуо карданд.</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② </a:t>
            </a:r>
            <a:r xmlns:a="http://schemas.openxmlformats.org/drawingml/2006/main">
              <a:rPr lang="tg" altLang="ko-KR" sz="2800">
                <a:solidFill>
                  <a:schemeClr val="tx1">
                    <a:lumMod val="65000"/>
                    <a:lumOff val="35000"/>
                  </a:schemeClr>
                </a:solidFill>
              </a:rPr>
              <a:t>Ҷароҳатҳои худро табобат кард.</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③ </a:t>
            </a:r>
            <a:r xmlns:a="http://schemas.openxmlformats.org/drawingml/2006/main">
              <a:rPr lang="tg" altLang="ko-KR" sz="2800">
                <a:solidFill>
                  <a:schemeClr val="tx1">
                    <a:lumMod val="65000"/>
                    <a:lumOff val="35000"/>
                  </a:schemeClr>
                </a:solidFill>
              </a:rPr>
              <a:t>Уро ба беморхона бурданд.</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④ </a:t>
            </a:r>
            <a:r xmlns:a="http://schemas.openxmlformats.org/drawingml/2006/main">
              <a:rPr lang="tg" altLang="ko-KR" sz="2800">
                <a:solidFill>
                  <a:schemeClr val="tx1">
                    <a:lumMod val="65000"/>
                    <a:lumOff val="35000"/>
                  </a:schemeClr>
                </a:solidFill>
              </a:rPr>
              <a:t>Он тараф аз назди ӯ гузаштанд.</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rgbClr val="ff0000"/>
                </a:solidFill>
              </a:rPr>
              <a:t>④ </a:t>
            </a:r>
            <a:r xmlns:a="http://schemas.openxmlformats.org/drawingml/2006/main">
              <a:rPr lang="tg" altLang="ko-KR" sz="2800">
                <a:solidFill>
                  <a:srgbClr val="ff0000"/>
                </a:solidFill>
              </a:rPr>
              <a:t>Он тараф аз назди ӯ гузаштанд.</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tg" altLang="ko-KR" sz="3600"/>
              <a:t>— Ба фикри ту, кадоме аз ин се нафар ҳамсояи марде, ки ба дасти ғоратгарон афтодааст?</a:t>
            </a:r>
            <a:endParaRPr xmlns:a="http://schemas.openxmlformats.org/drawingml/2006/main" lang="en-US" altLang="ko-KR" sz="3600"/>
          </a:p>
          <a:p>
            <a:pPr xmlns:a="http://schemas.openxmlformats.org/drawingml/2006/main" lvl="0">
              <a:defRPr/>
            </a:pPr>
            <a:r xmlns:a="http://schemas.openxmlformats.org/drawingml/2006/main">
              <a:rPr lang="tg" altLang="ko-KR" sz="3600"/>
              <a:t>Мутахассиси шариат посух дод: «Оне, ки ба ӯ раҳм кардааст». Исо ба вай гуфт: «Бирав ва ҳамин тавр кун».</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g" altLang="ko-KR" sz="2800">
                <a:solidFill>
                  <a:schemeClr val="tx1">
                    <a:lumMod val="65000"/>
                    <a:lumOff val="35000"/>
                  </a:schemeClr>
                </a:solidFill>
              </a:rPr>
              <a:t>Луқо</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10:</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tg" altLang="ko-KR" b="1">
                <a:solidFill>
                  <a:schemeClr val="tx1">
                    <a:lumMod val="50000"/>
                    <a:lumOff val="50000"/>
                  </a:schemeClr>
                </a:solidFill>
              </a:rPr>
              <a:t>№ 71 Каломи Худо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tg" altLang="ko-KR" sz="4400"/>
              <a:t>Марям ва Марта</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tg" altLang="ko-KR" sz="4000"/>
              <a:t>вале факат як чиз лозим аст. Марям он чи беҳтар аст, баргузид, ва он аз вай гирифта намешавад».</a:t>
            </a:r>
            <a:endParaRPr xmlns:a="http://schemas.openxmlformats.org/drawingml/2006/main" lang="en-US" altLang="ko-KR" sz="4000"/>
          </a:p>
          <a:p>
            <a:pPr xmlns:a="http://schemas.openxmlformats.org/drawingml/2006/main" lvl="0">
              <a:defRPr/>
            </a:pPr>
            <a:r xmlns:a="http://schemas.openxmlformats.org/drawingml/2006/main">
              <a:rPr lang="tg"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tg"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g" altLang="ko-KR" sz="2800">
                <a:solidFill>
                  <a:schemeClr val="tx1">
                    <a:lumMod val="65000"/>
                    <a:lumOff val="35000"/>
                  </a:schemeClr>
                </a:solidFill>
              </a:rPr>
              <a:t>Луқо</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10:</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Исоро ба хонаи Марям ва Марто даъват карданд.</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Табибон аз Шарқ ба Исо тилло, бухур ва мирро, ки ҳамчун тӯҳфа омода карда буданд, доданд. «Ташаккур ба Исо, ки ба ин замин омадед!»</a:t>
            </a:r>
            <a:r xmlns:a="http://schemas.openxmlformats.org/drawingml/2006/main">
              <a:rPr lang="tg"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Ҳангоме ки Марто ба кор машғул буд, Марям ба суханони Исо гӯш медод.</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«Ман бовар намекунам, ки Мэри маро танҳо кор кардан иҷозат дод, вақте ки ман хеле банд ҳастам», - фикр мекард Марта.</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Дар ниҳоят, Марто ба Исо шикоят кард. "Исо, лутфан Марямро бигзоред. Ман танҳо кори зиёде дорам."</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Исо гуфт: «Аз ҳад зиёд кор накун, Марям гӯш карданро дӯст медорад, бинобар ин гӯш карданро давом медиҳад».</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solidFill>
                  <a:srgbClr val="ff0000"/>
                </a:solidFill>
              </a:rPr>
              <a:t>Дарси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tg" altLang="ko-KR" sz="3200">
                <a:solidFill>
                  <a:schemeClr val="tx1">
                    <a:lumMod val="65000"/>
                    <a:lumOff val="35000"/>
                  </a:schemeClr>
                </a:solidFill>
              </a:rPr>
              <a:t>Марто фикр мекард, ки барои Марям гӯш кардани Исо дуруст нест, вақте ки онҳо корҳои зиёде доранд.</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g" altLang="ko-KR" sz="3200">
                <a:solidFill>
                  <a:schemeClr val="tx1">
                    <a:lumMod val="65000"/>
                    <a:lumOff val="35000"/>
                  </a:schemeClr>
                </a:solidFill>
              </a:rPr>
              <a:t>Аммо Исо ба онҳо таълим дод, ки гӯш кардани Исо аз ҳама чизи дигар азизтар аст.</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g" altLang="ko-KR" sz="3200">
                <a:solidFill>
                  <a:schemeClr val="tx1">
                    <a:lumMod val="65000"/>
                    <a:lumOff val="35000"/>
                  </a:schemeClr>
                </a:solidFill>
              </a:rPr>
              <a:t>Вақти гӯш кардан ва омӯхтани Китоби Муқаддас барои мо вақти азизтарин аст.</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g" altLang="ko-KR" sz="3200">
                <a:solidFill>
                  <a:schemeClr val="tx1">
                    <a:lumMod val="65000"/>
                    <a:lumOff val="35000"/>
                  </a:schemeClr>
                </a:solidFill>
              </a:rPr>
              <a:t>Мо набояд аз вақти гӯш кардан ва аз Китоби Муқаддас омӯхтан маҳрум нашавем.</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tg" altLang="ko-KR" sz="3200"/>
              <a:t>Исо кист?</a:t>
            </a:r>
            <a:r xmlns:a="http://schemas.openxmlformats.org/drawingml/2006/main">
              <a:rPr lang="tg"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tg" altLang="ko-KR" sz="3600">
                <a:solidFill>
                  <a:srgbClr val="0070c0"/>
                </a:solidFill>
              </a:rPr>
              <a:t>Исо аст..</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tg" altLang="ko-KR" sz="3600">
                <a:solidFill>
                  <a:schemeClr val="tx1">
                    <a:lumMod val="65000"/>
                    <a:lumOff val="35000"/>
                  </a:schemeClr>
                </a:solidFill>
              </a:rPr>
              <a:t>Исо шахсест, ки онҳоеро дӯст медорад, ки каломи Худоро мешунаванд.</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Викторинаи имрӯза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tg" altLang="ko-KR" sz="3200">
                <a:solidFill>
                  <a:schemeClr val="tx1">
                    <a:lumMod val="65000"/>
                    <a:lumOff val="35000"/>
                  </a:schemeClr>
                </a:solidFill>
              </a:rPr>
              <a:t>Вақте ки Марто бисёр кор мекард, Марям чӣ кор мекард?</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① </a:t>
            </a:r>
            <a:r xmlns:a="http://schemas.openxmlformats.org/drawingml/2006/main">
              <a:rPr lang="tg" altLang="ko-KR" sz="2800">
                <a:solidFill>
                  <a:schemeClr val="tx1">
                    <a:lumMod val="65000"/>
                    <a:lumOff val="35000"/>
                  </a:schemeClr>
                </a:solidFill>
              </a:rPr>
              <a:t>Вай дуо кард.</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② </a:t>
            </a:r>
            <a:r xmlns:a="http://schemas.openxmlformats.org/drawingml/2006/main">
              <a:rPr lang="tg" altLang="ko-KR" sz="2800">
                <a:solidFill>
                  <a:schemeClr val="tx1">
                    <a:lumMod val="65000"/>
                    <a:lumOff val="35000"/>
                  </a:schemeClr>
                </a:solidFill>
              </a:rPr>
              <a:t>Вай ба суханони Исо гӯш дод.</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③ </a:t>
            </a:r>
            <a:r xmlns:a="http://schemas.openxmlformats.org/drawingml/2006/main">
              <a:rPr lang="tg" altLang="ko-KR" sz="2800">
                <a:solidFill>
                  <a:schemeClr val="tx1">
                    <a:lumMod val="65000"/>
                    <a:lumOff val="35000"/>
                  </a:schemeClr>
                </a:solidFill>
              </a:rPr>
              <a:t>Вай хоб буд.</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chemeClr val="tx1">
                    <a:lumMod val="65000"/>
                    <a:lumOff val="35000"/>
                  </a:schemeClr>
                </a:solidFill>
              </a:rPr>
              <a:t>④ </a:t>
            </a:r>
            <a:r xmlns:a="http://schemas.openxmlformats.org/drawingml/2006/main">
              <a:rPr lang="tg" altLang="ko-KR" sz="2800">
                <a:solidFill>
                  <a:schemeClr val="tx1">
                    <a:lumMod val="65000"/>
                    <a:lumOff val="35000"/>
                  </a:schemeClr>
                </a:solidFill>
              </a:rPr>
              <a:t>Вай ба Марта сахт кӯмак кард.</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g" altLang="en-US" sz="2800">
                <a:solidFill>
                  <a:srgbClr val="ff0000"/>
                </a:solidFill>
              </a:rPr>
              <a:t>② </a:t>
            </a:r>
            <a:r xmlns:a="http://schemas.openxmlformats.org/drawingml/2006/main">
              <a:rPr lang="tg" altLang="ko-KR" sz="2800">
                <a:solidFill>
                  <a:srgbClr val="ff0000"/>
                </a:solidFill>
              </a:rPr>
              <a:t>Вай ба суханони Исо гӯш дод.</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g" altLang="ko-KR" sz="4000"/>
              <a:t>Каломи имруза</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tg" altLang="ko-KR" sz="4000"/>
              <a:t>вале факат як чиз лозим аст. Марям он чи беҳтар аст, баргузид, ва он аз вай гирифта намешавад».</a:t>
            </a:r>
            <a:endParaRPr xmlns:a="http://schemas.openxmlformats.org/drawingml/2006/main" lang="en-US" altLang="ko-KR" sz="4000"/>
          </a:p>
          <a:p>
            <a:pPr xmlns:a="http://schemas.openxmlformats.org/drawingml/2006/main" lvl="0">
              <a:defRPr/>
            </a:pPr>
            <a:r xmlns:a="http://schemas.openxmlformats.org/drawingml/2006/main">
              <a:rPr lang="tg"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tg"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g" altLang="ko-KR" sz="2800">
                <a:solidFill>
                  <a:schemeClr val="tx1">
                    <a:lumMod val="65000"/>
                    <a:lumOff val="35000"/>
                  </a:schemeClr>
                </a:solidFill>
              </a:rPr>
              <a:t>Луқо</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10:</a:t>
            </a:r>
            <a:r xmlns:a="http://schemas.openxmlformats.org/drawingml/2006/main">
              <a:rPr lang="tg" altLang="en-US" sz="2800">
                <a:solidFill>
                  <a:schemeClr val="tx1">
                    <a:lumMod val="65000"/>
                    <a:lumOff val="35000"/>
                  </a:schemeClr>
                </a:solidFill>
              </a:rPr>
              <a:t> </a:t>
            </a:r>
            <a:r xmlns:a="http://schemas.openxmlformats.org/drawingml/2006/main">
              <a:rPr lang="tg"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tg" altLang="ko-KR" sz="2500" dirty="0">
                <a:solidFill>
                  <a:schemeClr val="tx1">
                    <a:lumMod val="65000"/>
                    <a:lumOff val="35000"/>
                  </a:schemeClr>
                </a:solidFill>
              </a:rPr>
              <a:t>Дар Ҷалилаи Исроил бокирае бо номи Марям зиндагӣ мекард. Вай бо Юсуф ном ҷавоне хостгор шуда буд.</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t>Дарси имрӯза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tg" sz="3200">
                <a:solidFill>
                  <a:schemeClr val="tx1">
                    <a:lumMod val="65000"/>
                    <a:lumOff val="35000"/>
                  </a:schemeClr>
                </a:solidFill>
              </a:rPr>
              <a:t>Табибон барои саҷда кардан ба Исо, Подшоҳ, ҳатто дур аз Исроил омада буданд.</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Исо подшоҳи ҳақиқии одамон аст</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дар тамоми чахон.</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Исо низ подшоҳи ман аст.</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Мо бояд ҳаёти Исоро, ки ҳамеша Подшоҳ аст, ибодат ва пайравӣ кунем.</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tg" sz="3200"/>
              <a:t>Исо кист?</a:t>
            </a:r>
            <a:r xmlns:a="http://schemas.openxmlformats.org/drawingml/2006/main">
              <a:rPr altLang="en-US" lang="tg"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rgbClr val="0070c0"/>
                </a:solidFill>
              </a:rPr>
              <a:t>Исо..</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Исо сазовори ибодати мост.</a:t>
            </a:r>
            <a:r xmlns:a="http://schemas.openxmlformats.org/drawingml/2006/main">
              <a:rPr altLang="en-US" lang="tg"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Имруз</a:t>
            </a:r>
            <a:r xmlns:a="http://schemas.openxmlformats.org/drawingml/2006/main">
              <a:rPr altLang="en-US" lang="tg" sz="4000">
                <a:solidFill>
                  <a:srgbClr val="ff0000"/>
                </a:solidFill>
              </a:rPr>
              <a:t> </a:t>
            </a:r>
            <a:r xmlns:a="http://schemas.openxmlformats.org/drawingml/2006/main">
              <a:rPr altLang="ko-KR" lang="tg" sz="4000">
                <a:solidFill>
                  <a:srgbClr val="ff0000"/>
                </a:solidFill>
              </a:rPr>
              <a:t>Викторина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Кадоме аз онҳоро Исо ҳамчун тӯҳфаи зодрӯз нагирифт?</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① </a:t>
            </a:r>
            <a:r xmlns:a="http://schemas.openxmlformats.org/drawingml/2006/main">
              <a:rPr altLang="ko-KR" lang="tg" sz="2800">
                <a:solidFill>
                  <a:schemeClr val="tx1">
                    <a:lumMod val="65000"/>
                    <a:lumOff val="35000"/>
                  </a:schemeClr>
                </a:solidFill>
              </a:rPr>
              <a:t>тилло</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② </a:t>
            </a:r>
            <a:r xmlns:a="http://schemas.openxmlformats.org/drawingml/2006/main">
              <a:rPr altLang="ko-KR" lang="tg" sz="2800">
                <a:solidFill>
                  <a:schemeClr val="tx1">
                    <a:lumMod val="65000"/>
                    <a:lumOff val="35000"/>
                  </a:schemeClr>
                </a:solidFill>
              </a:rPr>
              <a:t>бухур</a:t>
            </a:r>
            <a:r xmlns:a="http://schemas.openxmlformats.org/drawingml/2006/main">
              <a:rPr altLang="en-US" lang="tg"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③ </a:t>
            </a:r>
            <a:r xmlns:a="http://schemas.openxmlformats.org/drawingml/2006/main">
              <a:rPr altLang="ko-KR" lang="tg" sz="2800">
                <a:solidFill>
                  <a:schemeClr val="tx1">
                    <a:lumMod val="65000"/>
                    <a:lumOff val="35000"/>
                  </a:schemeClr>
                </a:solidFill>
              </a:rPr>
              <a:t>Мирра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④ </a:t>
            </a:r>
            <a:r xmlns:a="http://schemas.openxmlformats.org/drawingml/2006/main">
              <a:rPr altLang="ko-KR" lang="tg" sz="2800">
                <a:solidFill>
                  <a:schemeClr val="tx1">
                    <a:lumMod val="65000"/>
                    <a:lumOff val="35000"/>
                  </a:schemeClr>
                </a:solidFill>
              </a:rPr>
              <a:t>компютер</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rgbClr val="ff0000"/>
                </a:solidFill>
              </a:rPr>
              <a:t>④ </a:t>
            </a:r>
            <a:r xmlns:a="http://schemas.openxmlformats.org/drawingml/2006/main">
              <a:rPr altLang="ko-KR" lang="tg" sz="2800">
                <a:solidFill>
                  <a:srgbClr val="ff0000"/>
                </a:solidFill>
              </a:rPr>
              <a:t>компютер</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Имруз</a:t>
            </a:r>
            <a:r xmlns:a="http://schemas.openxmlformats.org/drawingml/2006/main">
              <a:rPr altLang="en-US" lang="tg" sz="4000">
                <a:solidFill>
                  <a:srgbClr val="ff0000"/>
                </a:solidFill>
              </a:rPr>
              <a:t> </a:t>
            </a:r>
            <a:r xmlns:a="http://schemas.openxmlformats.org/drawingml/2006/main">
              <a:rPr altLang="ko-KR" lang="tg" sz="4000">
                <a:solidFill>
                  <a:srgbClr val="ff0000"/>
                </a:solidFill>
              </a:rPr>
              <a:t>Калом</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Вақте ки ба хона омаданд, кӯдакро бо модараш Марям диданд ва ба ӯ таъзим карда, саҷда карданд. Он гоҳ ганҷҳои худро кушода, ба ӯ ҳадяҳои тилло, бухур ва мурро тақдим карданд.</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tg" sz="2800">
                <a:solidFill>
                  <a:schemeClr val="tx1">
                    <a:lumMod val="65000"/>
                    <a:lumOff val="35000"/>
                  </a:schemeClr>
                </a:solidFill>
              </a:rPr>
              <a:t>Матто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tg" altLang="ko-KR" b="1">
                <a:solidFill>
                  <a:schemeClr val="tx1">
                    <a:lumMod val="50000"/>
                    <a:lumOff val="50000"/>
                  </a:schemeClr>
                </a:solidFill>
              </a:rPr>
              <a:t>Не.</a:t>
            </a:r>
            <a:r xmlns:a="http://schemas.openxmlformats.org/drawingml/2006/main">
              <a:rPr lang="tg" altLang="en-US" b="1">
                <a:solidFill>
                  <a:schemeClr val="tx1">
                    <a:lumMod val="50000"/>
                    <a:lumOff val="50000"/>
                  </a:schemeClr>
                </a:solidFill>
              </a:rPr>
              <a:t> </a:t>
            </a:r>
            <a:r xmlns:a="http://schemas.openxmlformats.org/drawingml/2006/main">
              <a:rPr lang="tg" altLang="ko-KR" b="1">
                <a:solidFill>
                  <a:schemeClr val="tx1">
                    <a:lumMod val="50000"/>
                    <a:lumOff val="50000"/>
                  </a:schemeClr>
                </a:solidFill>
              </a:rPr>
              <a:t>48 Каломи Худо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tg" altLang="ko-KR" sz="4400"/>
              <a:t>Исои навзод ба Миср гурехт</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Каломи имруза</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Вақте ки онҳо рафтанд, фариштаи Худованд дар хоб ба Юсуф зоҳир шуд. «Бархезед, — гуфт ӯ, — кӯдак ва модарашро гирифта, ба Миср гурезед. То он даме ки ба шумо мегӯям, дар он ҷо бимонед, зеро Ҳиродус кӯдакро ҷустуҷӯ мекунад, то ки ӯро бикушад».</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tg" sz="2800">
                <a:solidFill>
                  <a:schemeClr val="tx1">
                    <a:lumMod val="65000"/>
                    <a:lumOff val="35000"/>
                  </a:schemeClr>
                </a:solidFill>
              </a:rPr>
              <a:t>Матто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Ҳиродус, подшоҳи Исроил, хабари таваллуди Исоро тавассути ҷодугарон шунида, қасди куштани Исоро кард.</a:t>
            </a:r>
            <a:r xmlns:a="http://schemas.openxmlformats.org/drawingml/2006/main">
              <a:rPr lang="tg"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Бо вуҷуди ин, Худо, ки тамоми тавтиаи Ҳиродусро медонист, дар хоб гуфт, ки Маҷиён бояд аз назди Ҳиродус бираванд.</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Ҳамчунин Юсуф, шавҳари Марям, фариштаеро дар хоб шунид, ки мегӯяд: «Ба Миср гурех. Ҳиродус Исоро мекушад».</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tg" sz="2800">
                <a:solidFill>
                  <a:schemeClr val="tx1">
                    <a:lumMod val="65000"/>
                    <a:lumOff val="35000"/>
                  </a:schemeClr>
                </a:solidFill>
              </a:rPr>
              <a:t>Юсуф инро шунида, Марям ва кӯдаки Исоро гирифта, аз Ҳиродус ба Миср гурехт.</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tg" sz="2800">
                <a:solidFill>
                  <a:schemeClr val="tx1">
                    <a:lumMod val="65000"/>
                    <a:lumOff val="35000"/>
                  </a:schemeClr>
                </a:solidFill>
              </a:rPr>
              <a:t>Рӯзе фариштае ба Марям зоҳир шуд. «Ассалому алайкум, эй муҳтарам! Худованд бо ту аст».</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Дар ҳамин ҳол, Ҳиродус, ки медонист, ки аз ҷониби ҷодугарон фирефта шудааст, фармони даҳшатнок дод, ки ҳамаи кӯдакони Байт-Лаҳмро бикушанд. Исо бояд то марги Ҳиродус дар Миср бимонд.</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Дарси имрӯза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tg" sz="3200">
                <a:solidFill>
                  <a:schemeClr val="tx1">
                    <a:lumMod val="65000"/>
                    <a:lumOff val="35000"/>
                  </a:schemeClr>
                </a:solidFill>
              </a:rPr>
              <a:t>Чӯпонон ва ҷодугарон фаҳмиданд, ки Исо кист.</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Аммо подшоҳ Ҳиродус Исоро нашинохт. Гузашта аз ин, аз рӯи тамаъкорӣ ӯ гуноҳҳои бераҳмона содир кард, то Исоро бикушад.</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Дар ҷаҳон одамони зиёде ҳастанд, ки дар бораи Исо шуниданро рад мекунанд.</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Ин гуноҳи хеле вазнин аст.</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tg" sz="3200"/>
              <a:t>Исо кист?</a:t>
            </a:r>
            <a:r xmlns:a="http://schemas.openxmlformats.org/drawingml/2006/main">
              <a:rPr altLang="en-US" lang="tg"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rgbClr val="0070c0"/>
                </a:solidFill>
              </a:rPr>
              <a:t>Исо..</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Исо ҳамон касест, ки ҷуръат карда наметавонад, ки бо қудрати одам бозистад.</a:t>
            </a:r>
            <a:r xmlns:a="http://schemas.openxmlformats.org/drawingml/2006/main">
              <a:rPr altLang="en-US" lang="tg"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Викторинаи имрӯза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Исо аз Ҳиродус дар куҷо гурехт?</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① </a:t>
            </a:r>
            <a:r xmlns:a="http://schemas.openxmlformats.org/drawingml/2006/main">
              <a:rPr altLang="ko-KR" lang="tg" sz="2800">
                <a:solidFill>
                  <a:schemeClr val="tx1">
                    <a:lumMod val="65000"/>
                    <a:lumOff val="35000"/>
                  </a:schemeClr>
                </a:solidFill>
              </a:rPr>
              <a:t>Миср</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② </a:t>
            </a:r>
            <a:r xmlns:a="http://schemas.openxmlformats.org/drawingml/2006/main">
              <a:rPr altLang="ko-KR" lang="tg" sz="2800">
                <a:solidFill>
                  <a:schemeClr val="tx1">
                    <a:lumMod val="65000"/>
                    <a:lumOff val="35000"/>
                  </a:schemeClr>
                </a:solidFill>
              </a:rPr>
              <a:t>Амрико</a:t>
            </a:r>
            <a:r xmlns:a="http://schemas.openxmlformats.org/drawingml/2006/main">
              <a:rPr altLang="en-US" lang="tg"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③ </a:t>
            </a:r>
            <a:r xmlns:a="http://schemas.openxmlformats.org/drawingml/2006/main">
              <a:rPr altLang="ko-KR" lang="tg" sz="2800">
                <a:solidFill>
                  <a:schemeClr val="tx1">
                    <a:lumMod val="65000"/>
                    <a:lumOff val="35000"/>
                  </a:schemeClr>
                </a:solidFill>
              </a:rPr>
              <a:t>Корея</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④ </a:t>
            </a:r>
            <a:r xmlns:a="http://schemas.openxmlformats.org/drawingml/2006/main">
              <a:rPr altLang="ko-KR" lang="tg" sz="2800">
                <a:solidFill>
                  <a:schemeClr val="tx1">
                    <a:lumMod val="65000"/>
                    <a:lumOff val="35000"/>
                  </a:schemeClr>
                </a:solidFill>
              </a:rPr>
              <a:t>Исроил</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rgbClr val="ff0000"/>
                </a:solidFill>
              </a:rPr>
              <a:t>① </a:t>
            </a:r>
            <a:r xmlns:a="http://schemas.openxmlformats.org/drawingml/2006/main">
              <a:rPr altLang="ko-KR" lang="tg" sz="2800">
                <a:solidFill>
                  <a:srgbClr val="ff0000"/>
                </a:solidFill>
              </a:rPr>
              <a:t>Миср</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Каломи имруза</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Вақте ки онҳо рафтанд, фариштаи Худованд дар хоб ба Юсуф зоҳир шуд. «Бархезед, — гуфт ӯ, — кӯдак ва модарашро гирифта, ба Миср гурезед. То он даме ки ба шумо мегӯям, дар он ҷо бимонед, зеро Ҳиродус кӯдакро ҷустуҷӯ мекунад, то ки ӯро бикушад».</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tg" sz="2800">
                <a:solidFill>
                  <a:schemeClr val="tx1">
                    <a:lumMod val="65000"/>
                    <a:lumOff val="35000"/>
                  </a:schemeClr>
                </a:solidFill>
              </a:rPr>
              <a:t>Матто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tg" altLang="ko-KR" b="1">
                <a:solidFill>
                  <a:schemeClr val="tx1">
                    <a:lumMod val="50000"/>
                    <a:lumOff val="50000"/>
                  </a:schemeClr>
                </a:solidFill>
              </a:rPr>
              <a:t>№ 49 Каломи Худо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tg" altLang="ko-KR" sz="4400"/>
              <a:t>Писари Исо дар маъбад</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Каломи имруза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"Чаро маро ҷустуҷӯ кардӣ?" — пурсид у. — Оё намедонистӣ, ки ман бояд дар хонаи Падарам бошам?</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tg" sz="2800">
                <a:solidFill>
                  <a:schemeClr val="tx1">
                    <a:lumMod val="65000"/>
                    <a:lumOff val="35000"/>
                  </a:schemeClr>
                </a:solidFill>
              </a:rPr>
              <a:t>Луқо</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Дар иди Фисҳ, вақте ки Исо 12-сола буд, ӯ бо волидонаш ба маъбади Ерусалим омаданд.</a:t>
            </a:r>
            <a:r xmlns:a="http://schemas.openxmlformats.org/drawingml/2006/main">
              <a:rPr lang="tg"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Дар роҳ аз маъбад дар Ерусалим ба хона баргаштан Юсуф ва Марям натавонистанд Исоро пайдо кунанд.</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Юсуф ва Марям ба маъбади Ерусалим баргаштанд, то Исоро пайдо кунанд.</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tg" altLang="ko-KR" sz="2800" dirty="0">
                <a:solidFill>
                  <a:schemeClr val="tx1">
                    <a:lumMod val="65000"/>
                    <a:lumOff val="35000"/>
                  </a:schemeClr>
                </a:solidFill>
              </a:rPr>
              <a:t>«Марям, ту писаре зоид ва ба ӯ Исо ном хоҳӣ дод». Вай аз ин хабар тарсид.</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«Оё шумо намедонистед, ки ман дар хонаи падарам ҳастам?» Исо дар маъбад бо муаллимони Китоби Муқаддас сӯҳбат мекард ва ҳама аз ҳикмати Исо дар ҳайрат монданд.</a:t>
            </a:r>
            <a:r xmlns:a="http://schemas.openxmlformats.org/drawingml/2006/main">
              <a:rPr lang="tg"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tg" sz="2800">
                <a:solidFill>
                  <a:schemeClr val="tx1">
                    <a:lumMod val="65000"/>
                    <a:lumOff val="35000"/>
                  </a:schemeClr>
                </a:solidFill>
              </a:rPr>
              <a:t>Аз он вақт инҷониб, Исои писарбача бо афзоиши ҳикмат ва баландии ӯ ба Худо ва одамон бештар муҳаббат пайдо кард.</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Дарси имрӯза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tg" sz="3200">
                <a:solidFill>
                  <a:schemeClr val="tx1">
                    <a:lumMod val="65000"/>
                    <a:lumOff val="35000"/>
                  </a:schemeClr>
                </a:solidFill>
              </a:rPr>
              <a:t>Писарбача Исо аз хурдсолӣ медонист, ки ӯ Писари Худост. Ва самимона барои ҳаёт ҳамчун Наҷотдиҳанда омода шудааст.</a:t>
            </a:r>
            <a:r xmlns:a="http://schemas.openxmlformats.org/drawingml/2006/main">
              <a:rPr altLang="en-US" lang="tg"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Ҳарчанд мо ҷавонем,</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мо бояд равшан дар хотир дорем, ки мо фарзандони Худо ҳастем.</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Пас, мо бояд ба Худо ва одамон нишон диҳем, ки мо ҳамчун фарзандони Худо зиндагӣ мекунем.</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tg" sz="3200">
                <a:solidFill>
                  <a:srgbClr val="ff0000"/>
                </a:solidFill>
              </a:rPr>
              <a:t>Исо кист?</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rgbClr val="0070c0"/>
                </a:solidFill>
              </a:rPr>
              <a:t>Исо..</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Исо Писари Худост, аммо ӯ дар фурӯтанӣ ва итоаткорӣ ба волидони ҷисм намуна гузошт.</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Викторинаи имрӯза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Исои гумшуда дар куҷо буд?</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① </a:t>
            </a:r>
            <a:r xmlns:a="http://schemas.openxmlformats.org/drawingml/2006/main">
              <a:rPr altLang="ko-KR" lang="tg" sz="2800">
                <a:solidFill>
                  <a:schemeClr val="tx1">
                    <a:lumMod val="65000"/>
                    <a:lumOff val="35000"/>
                  </a:schemeClr>
                </a:solidFill>
              </a:rPr>
              <a:t>дар</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ба</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ҳоҷатхона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② </a:t>
            </a:r>
            <a:r xmlns:a="http://schemas.openxmlformats.org/drawingml/2006/main">
              <a:rPr altLang="ko-KR" lang="tg" sz="2800">
                <a:solidFill>
                  <a:schemeClr val="tx1">
                    <a:lumMod val="65000"/>
                    <a:lumOff val="35000"/>
                  </a:schemeClr>
                </a:solidFill>
              </a:rPr>
              <a:t>дар қаср</a:t>
            </a:r>
            <a:r xmlns:a="http://schemas.openxmlformats.org/drawingml/2006/main">
              <a:rPr altLang="en-US" lang="tg"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③ </a:t>
            </a:r>
            <a:r xmlns:a="http://schemas.openxmlformats.org/drawingml/2006/main">
              <a:rPr altLang="ko-KR" lang="tg" sz="2800">
                <a:solidFill>
                  <a:schemeClr val="tx1">
                    <a:lumMod val="65000"/>
                    <a:lumOff val="35000"/>
                  </a:schemeClr>
                </a:solidFill>
              </a:rPr>
              <a:t>дар</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ба</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маъбад</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④ </a:t>
            </a:r>
            <a:r xmlns:a="http://schemas.openxmlformats.org/drawingml/2006/main">
              <a:rPr altLang="ko-KR" lang="tg" sz="2800">
                <a:solidFill>
                  <a:schemeClr val="tx1">
                    <a:lumMod val="65000"/>
                    <a:lumOff val="35000"/>
                  </a:schemeClr>
                </a:solidFill>
              </a:rPr>
              <a:t>дар хона</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rgbClr val="ff0000"/>
                </a:solidFill>
              </a:rPr>
              <a:t>③ </a:t>
            </a:r>
            <a:r xmlns:a="http://schemas.openxmlformats.org/drawingml/2006/main">
              <a:rPr altLang="ko-KR" lang="tg" sz="2800">
                <a:solidFill>
                  <a:srgbClr val="ff0000"/>
                </a:solidFill>
              </a:rPr>
              <a:t>дар маъбад</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Каломи имруза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"Чаро маро ҷустуҷӯ кардӣ?" — пурсид у. — Оё намедонистӣ, ки ман бояд дар хонаи Падарам бошам?</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tg" sz="2800">
                <a:solidFill>
                  <a:schemeClr val="tx1">
                    <a:lumMod val="65000"/>
                    <a:lumOff val="35000"/>
                  </a:schemeClr>
                </a:solidFill>
              </a:rPr>
              <a:t>Луқо</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tg" altLang="ko-KR" b="1">
                <a:solidFill>
                  <a:schemeClr val="tx1">
                    <a:lumMod val="50000"/>
                    <a:lumOff val="50000"/>
                  </a:schemeClr>
                </a:solidFill>
              </a:rPr>
              <a:t>№ 50 Каломи Худо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tg" altLang="ko-KR" sz="4400"/>
              <a:t>Таъмиди Исо</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Каломи имруза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«Овози касе, ки дар биёбон нидо мекунад: "Барои Худованд роҳ тайёр кунед, барои Ӯ роҳҳои рост созед".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tg" sz="3600">
                <a:solidFill>
                  <a:schemeClr val="tx1">
                    <a:lumMod val="65000"/>
                    <a:lumOff val="35000"/>
                  </a:schemeClr>
                </a:solidFill>
              </a:rPr>
              <a:t>4. Ҳамин тавр Яҳьё омада, дар биёбон таъмид медод ва таъмиди тавбаро барои омурзиши гуноҳҳо мавъиза мекард.</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tg" sz="2800">
                <a:solidFill>
                  <a:schemeClr val="tx1">
                    <a:lumMod val="65000"/>
                    <a:lumOff val="35000"/>
                  </a:schemeClr>
                </a:solidFill>
              </a:rPr>
              <a:t>Марк</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1:</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Вақте ки Исо сӣ сол дошт, дар биёбон марди бегонае пайдо шуд, ки либоси шутур дар бар дошт ва малах ва асали ёбоӣ мехӯрд.</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Номи ӯ Яҳёи Таъмиддиҳанда буд. Ӯ одамонро даъват кард, ки тавба кунанд ва таъмид гиранд, зеро Наҷотдиҳанда меояд.</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tg" altLang="ko-KR" sz="2800" dirty="0">
                <a:solidFill>
                  <a:schemeClr val="tx1">
                    <a:lumMod val="65000"/>
                    <a:lumOff val="35000"/>
                  </a:schemeClr>
                </a:solidFill>
              </a:rPr>
              <a:t>Аммо, вай ба паёми Худо итоат кард. «Ман бандаи Худованд ҳастам. Бигзор он тавре, ки шумо гуфтед, ба ман бошад».</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«Ман дар ин ҷо омадаам, то касеро тайёр кунам, ки аз паси ман меояд!</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tg" altLang="ko-KR" sz="2800">
                <a:solidFill>
                  <a:schemeClr val="tx1">
                    <a:lumMod val="65000"/>
                    <a:lumOff val="35000"/>
                  </a:schemeClr>
                </a:solidFill>
              </a:rPr>
              <a:t>Яҳёи Таъмиддиҳанда роҳи Исоро тайёр мекард.</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Исо низ омад, ки аз ҷониби Яҳёи Таъмиддиҳанда таъмид гирад.</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tg" altLang="ko-KR" sz="2800">
                <a:solidFill>
                  <a:schemeClr val="tx1">
                    <a:lumMod val="65000"/>
                    <a:lumOff val="35000"/>
                  </a:schemeClr>
                </a:solidFill>
              </a:rPr>
              <a:t>«Инак! Барраи Худо, ки гуноҳи ҷаҳонро мебардорад!» Яҳёи Таъмиддиҳанда Исоро бо овози баланд муаррифӣ кард.</a:t>
            </a:r>
            <a:r xmlns:a="http://schemas.openxmlformats.org/drawingml/2006/main">
              <a:rPr lang="tg"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Вақте ки Исо аз ҷониби Яҳё таъмид гирифт, овозе аз осмон омад, ки Рӯҳулқудс мисли кабутар бар ӯ нозил шуд: «Ту Писари Ман ҳастӣ, ки Ӯро дӯст медорам; аз ту хушнудам».</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Дарси имрӯза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tg" sz="3200">
                <a:solidFill>
                  <a:schemeClr val="tx1">
                    <a:lumMod val="65000"/>
                    <a:lumOff val="35000"/>
                  </a:schemeClr>
                </a:solidFill>
              </a:rPr>
              <a:t>Яҳёи Таъмиддиҳанда худро боло намебардошт.</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Ӯ ҳаёти худро ба пурра шинос кардани Исо бахшидааст.</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Ман барои кӣ зиндагӣ мекунам?</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Мисли Яҳёи Таъмиддиҳанда, мо бояд зиндагӣ кунем, ки Исоро баланд бардорад ва муаррифӣ кунад, ба ҷои фахр кардан ва баланд бардоштани маро.</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tg" sz="3200"/>
              <a:t>Исо кист?</a:t>
            </a:r>
            <a:r xmlns:a="http://schemas.openxmlformats.org/drawingml/2006/main">
              <a:rPr altLang="en-US" lang="tg"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rgbClr val="0070c0"/>
                </a:solidFill>
              </a:rPr>
              <a:t>Исо..</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Исо писари ягонаи Худост.</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Викторинаи имрӯза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Вақте ки Исо таъмид гирифт, аз осмон чӣ нозил шуд?</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① </a:t>
            </a:r>
            <a:r xmlns:a="http://schemas.openxmlformats.org/drawingml/2006/main">
              <a:rPr altLang="ko-KR" lang="tg" sz="2800">
                <a:solidFill>
                  <a:schemeClr val="tx1">
                    <a:lumMod val="65000"/>
                    <a:lumOff val="35000"/>
                  </a:schemeClr>
                </a:solidFill>
              </a:rPr>
              <a:t>зоғ</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② </a:t>
            </a:r>
            <a:r xmlns:a="http://schemas.openxmlformats.org/drawingml/2006/main">
              <a:rPr altLang="ko-KR" lang="tg" sz="2800">
                <a:solidFill>
                  <a:schemeClr val="tx1">
                    <a:lumMod val="65000"/>
                    <a:lumOff val="35000"/>
                  </a:schemeClr>
                </a:solidFill>
              </a:rPr>
              <a:t>Рӯҳулқудс</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③ </a:t>
            </a:r>
            <a:r xmlns:a="http://schemas.openxmlformats.org/drawingml/2006/main">
              <a:rPr altLang="ko-KR" lang="tg" sz="2800">
                <a:solidFill>
                  <a:schemeClr val="tx1">
                    <a:lumMod val="65000"/>
                    <a:lumOff val="35000"/>
                  </a:schemeClr>
                </a:solidFill>
              </a:rPr>
              <a:t>шутурмурғ</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④ </a:t>
            </a:r>
            <a:r xmlns:a="http://schemas.openxmlformats.org/drawingml/2006/main">
              <a:rPr altLang="ko-KR" lang="tg" sz="2800">
                <a:solidFill>
                  <a:schemeClr val="tx1">
                    <a:lumMod val="65000"/>
                    <a:lumOff val="35000"/>
                  </a:schemeClr>
                </a:solidFill>
              </a:rPr>
              <a:t>гунҷишк</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rgbClr val="ff0000"/>
                </a:solidFill>
              </a:rPr>
              <a:t>② </a:t>
            </a:r>
            <a:r xmlns:a="http://schemas.openxmlformats.org/drawingml/2006/main">
              <a:rPr altLang="ko-KR" lang="tg" sz="2800">
                <a:solidFill>
                  <a:srgbClr val="ff0000"/>
                </a:solidFill>
              </a:rPr>
              <a:t>Рӯҳулқудс</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Каломи имруза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«Овози касе, ки дар биёбон нидо мекунад: "Барои Худованд роҳ тайёр кунед, барои Ӯ роҳҳои рост созед".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tg" sz="3600">
                <a:solidFill>
                  <a:schemeClr val="tx1">
                    <a:lumMod val="65000"/>
                    <a:lumOff val="35000"/>
                  </a:schemeClr>
                </a:solidFill>
              </a:rPr>
              <a:t>4. Ҳамин тавр Яҳьё омада, дар биёбон таъмид медод ва таъмиди тавбаро барои омурзиши гуноҳҳо мавъиза мекард.</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tg" sz="2800">
                <a:solidFill>
                  <a:schemeClr val="tx1">
                    <a:lumMod val="65000"/>
                    <a:lumOff val="35000"/>
                  </a:schemeClr>
                </a:solidFill>
              </a:rPr>
              <a:t>Марк</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1:</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tg" altLang="ko-KR" b="1">
                <a:solidFill>
                  <a:schemeClr val="tx1">
                    <a:lumMod val="50000"/>
                    <a:lumOff val="50000"/>
                  </a:schemeClr>
                </a:solidFill>
              </a:rPr>
              <a:t>№ 51 Каломи Худо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tg" altLang="ko-KR" sz="4400"/>
              <a:t>Исоро Шайтон васваса кард</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Каломи имруза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Исо ба вай гуфт: «Аз ман дур шав, эй шайтон!</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tg" sz="2800">
                <a:solidFill>
                  <a:schemeClr val="tx1">
                    <a:lumMod val="65000"/>
                    <a:lumOff val="35000"/>
                  </a:schemeClr>
                </a:solidFill>
              </a:rPr>
              <a:t>Матто</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Пас аз он ки Исо чиҳил рӯз рӯза гирифт ва дуо гуфт, Шайтон пайдо шуда, Исоро васваса кард</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tg" altLang="ko-KR" sz="2500" dirty="0">
                <a:solidFill>
                  <a:schemeClr val="tx1">
                    <a:lumMod val="65000"/>
                    <a:lumOff val="35000"/>
                  </a:schemeClr>
                </a:solidFill>
              </a:rPr>
              <a:t>Ҳамин тавр, бокира бошад ҳам, ҳомиладор шуд. Номи ин кӯдак Исо аст. Ӯ Писари Худост, ки дар оянда ҳамаи одамонро аз гуноҳҳояшон наҷот медиҳад.</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"Шумо гуруснаед? Аз ин санг торти биринҷӣ соз ва бихӯр!» Шайтон аввалин имтиҳонро анҷом дод. Аммо Исо бо каломи Худо имтиҳонро мағлуб кард.</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«Пас аз ин ҷо ҷаҳида! Агар Ту Писари Худо бошӣ, намемирӣ». Шайтон бори дуюм Исоро дар болои маъбад озмуд.</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Дар ин вақт ӯ Исоро ба кӯҳи хеле баланд бурд ва ба Исо тамоми подшоҳии ҷаҳонро нишон дод ва гуфт: «Агар ба ман саҷда кунӣ, ҳамаи инро ба ту медиҳам». Аммо Исо имтиҳони сеюмро бо Каломи Худо рад кард.</a:t>
            </a:r>
            <a:r xmlns:a="http://schemas.openxmlformats.org/drawingml/2006/main">
              <a:rPr lang="tg"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Дар ниҳоят, Исо ҳамаи васвасаҳои Шайтонро мағлуб кард. Худо аз Исо, ки ҳама озмоишҳоро мағлуб карда буд, хушнуд шуд.</a:t>
            </a:r>
            <a:r xmlns:a="http://schemas.openxmlformats.org/drawingml/2006/main">
              <a:rPr lang="tg"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Дарси имрӯза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tg" sz="3200">
                <a:solidFill>
                  <a:schemeClr val="tx1">
                    <a:lumMod val="65000"/>
                    <a:lumOff val="35000"/>
                  </a:schemeClr>
                </a:solidFill>
              </a:rPr>
              <a:t>Исо Писари Худо буд</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Аммо мисли мо вайро Шайтон васваса кард.</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Аммо бо Каломи Худо Исо васвасаи Шайтонро мағлуб кард.</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Шайтон то ҳол моро васваса мекунад.</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Аммо, мисли Исо, мо метавонем васвасаи Шайтонро бо каломи Худо мағлуб кунем</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tg" sz="3200">
                <a:solidFill>
                  <a:srgbClr val="ff0000"/>
                </a:solidFill>
              </a:rPr>
              <a:t>Исо кист?</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rgbClr val="0070c0"/>
                </a:solidFill>
              </a:rPr>
              <a:t>Исо..</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Исо ёрдамчии мо барои мағлуб кардани васвасаҳоест, ки мо дучор мешавем. Ва ӯ касест, ки ҳама мушкилотеро, ки мо дучор мешавем, мефаҳмад ва ба мо барои бартараф кардани онҳо кӯмак мекунад.</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Викторинаи имрӯза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Шайтон ба Исо чанд озмоиш дод?</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① </a:t>
            </a:r>
            <a:r xmlns:a="http://schemas.openxmlformats.org/drawingml/2006/main">
              <a:rPr altLang="ko-KR" lang="tg" sz="2800">
                <a:solidFill>
                  <a:schemeClr val="tx1">
                    <a:lumMod val="65000"/>
                    <a:lumOff val="35000"/>
                  </a:schemeClr>
                </a:solidFill>
              </a:rPr>
              <a:t>як</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② </a:t>
            </a:r>
            <a:r xmlns:a="http://schemas.openxmlformats.org/drawingml/2006/main">
              <a:rPr altLang="ko-KR" lang="tg" sz="2800">
                <a:solidFill>
                  <a:schemeClr val="tx1">
                    <a:lumMod val="65000"/>
                    <a:lumOff val="35000"/>
                  </a:schemeClr>
                </a:solidFill>
              </a:rPr>
              <a:t>ду</a:t>
            </a:r>
            <a:r xmlns:a="http://schemas.openxmlformats.org/drawingml/2006/main">
              <a:rPr altLang="en-US" lang="tg"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③ </a:t>
            </a:r>
            <a:r xmlns:a="http://schemas.openxmlformats.org/drawingml/2006/main">
              <a:rPr altLang="ko-KR" lang="tg" sz="2800">
                <a:solidFill>
                  <a:schemeClr val="tx1">
                    <a:lumMod val="65000"/>
                    <a:lumOff val="35000"/>
                  </a:schemeClr>
                </a:solidFill>
              </a:rPr>
              <a:t>се</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④ </a:t>
            </a:r>
            <a:r xmlns:a="http://schemas.openxmlformats.org/drawingml/2006/main">
              <a:rPr altLang="ko-KR" lang="tg" sz="2800">
                <a:solidFill>
                  <a:schemeClr val="tx1">
                    <a:lumMod val="65000"/>
                    <a:lumOff val="35000"/>
                  </a:schemeClr>
                </a:solidFill>
              </a:rPr>
              <a:t>чор</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rgbClr val="ff0000"/>
                </a:solidFill>
              </a:rPr>
              <a:t>③ </a:t>
            </a:r>
            <a:r xmlns:a="http://schemas.openxmlformats.org/drawingml/2006/main">
              <a:rPr altLang="ko-KR" lang="tg" sz="2800">
                <a:solidFill>
                  <a:srgbClr val="ff0000"/>
                </a:solidFill>
              </a:rPr>
              <a:t>се</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Каломи имруза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Исо ба вай гуфт: «Аз ман дур шав, эй шайтон!</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tg" sz="2800">
                <a:solidFill>
                  <a:schemeClr val="tx1">
                    <a:lumMod val="65000"/>
                    <a:lumOff val="35000"/>
                  </a:schemeClr>
                </a:solidFill>
              </a:rPr>
              <a:t>Матто</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tg" altLang="ko-KR" b="1">
                <a:solidFill>
                  <a:schemeClr val="tx1">
                    <a:lumMod val="50000"/>
                    <a:lumOff val="50000"/>
                  </a:schemeClr>
                </a:solidFill>
              </a:rPr>
              <a:t>№ 52 Каломи Худо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tg" altLang="ko-KR" sz="4400"/>
              <a:t>Об</a:t>
            </a:r>
            <a:r xmlns:a="http://schemas.openxmlformats.org/drawingml/2006/main">
              <a:rPr lang="tg" altLang="en-US" sz="4400"/>
              <a:t> </a:t>
            </a:r>
            <a:r xmlns:a="http://schemas.openxmlformats.org/drawingml/2006/main">
              <a:rPr lang="tg" altLang="ko-KR" sz="4400"/>
              <a:t>Ба Шароб табдил ёфт</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Каломи имруза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Ин аввалин мӯъҷизаҳои ӯ буд, ки Исо дар Қонои Ҷалил нишон дод. Ӯ ҷалоли Худро ҳамин тавр зоҳир намуд, ва шогирдонаш ба Ӯ имон оварданд.</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tg" sz="2800">
                <a:solidFill>
                  <a:schemeClr val="tx1">
                    <a:lumMod val="65000"/>
                    <a:lumOff val="35000"/>
                  </a:schemeClr>
                </a:solidFill>
              </a:rPr>
              <a:t>Ҷон</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Дарси имрӯза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tg" sz="3200">
                <a:solidFill>
                  <a:schemeClr val="tx1">
                    <a:lumMod val="65000"/>
                    <a:lumOff val="35000"/>
                  </a:schemeClr>
                </a:solidFill>
              </a:rPr>
              <a:t>Марям метарсид, ки писардор шавад, гарчанде ки вай оиладор набуд.</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Бо вуҷуди ин, вай каломи Худоро бо имон қабул кард ва итоат кард.</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Вақте ки мо ба Каломи Худо имон овардаем ва итоат мекунем, мо метарсем. Аммо ба монанди эътирофи Марям, мо бояд иқрор шавем, ки "Бигзор он тавре ки шумо гуфтед, ба ман ҳам бошад".</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Дар Канои Ҷалил тӯй барпо шуд. Исо ва шогирдонаш низ ба тӯй даъват шуда буданд.</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Аммо мушкилоте вуҷуд дошт. Май тамом шуда буд. Бе шароб шумо наметавонед зиёфат дошта бошед.</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Исо ба хизматгорони хона фармуд, ки ба кӯза об резанд. Хизматгорон он чи ки хостанд, иҷро карданд.</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Баъд аз ин, оби зарфро ба чаш меоварданд. Оби кӯзаро ба майи хеле болаззат табдил доданд.</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Меҳмонон аз шароб чашиданд ва ҳайрон шуданд. Ба онҳо аз бори аввал шароби болаззаттар доданд ва ба шарофати мӯъҷизаи Исо ид метавонист ҷолибтар бошад.</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Дарси имрӯза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tg" sz="3200">
                <a:solidFill>
                  <a:schemeClr val="tx1">
                    <a:lumMod val="65000"/>
                    <a:lumOff val="35000"/>
                  </a:schemeClr>
                </a:solidFill>
              </a:rPr>
              <a:t>Дар замони Исо, шароб</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дар ид комилан зарур буд.</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Исо обро ба шароб сохт ва чизҳои заруриро барои ид таъмин кард.</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Барои мо, Исо шахси муҳим аст</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мисли май дар зиёфат.</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Мо бояд файзи Исоро, ки Худро ба мо дод, дар хотир дорем.</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a:t>
            </a:r>
            <a:r xmlns:a="http://schemas.openxmlformats.org/drawingml/2006/main">
              <a:rPr altLang="en-US" lang="tg"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tg" sz="3200"/>
              <a:t>Ташкили Тандурустии Ҷаҳон</a:t>
            </a:r>
            <a:r xmlns:a="http://schemas.openxmlformats.org/drawingml/2006/main">
              <a:rPr altLang="en-US" lang="tg" sz="3200"/>
              <a:t> </a:t>
            </a:r>
            <a:r xmlns:a="http://schemas.openxmlformats.org/drawingml/2006/main">
              <a:rPr altLang="ko-KR" lang="tg" sz="3200"/>
              <a:t>аст</a:t>
            </a:r>
            <a:r xmlns:a="http://schemas.openxmlformats.org/drawingml/2006/main">
              <a:rPr altLang="en-US" lang="tg" sz="3200"/>
              <a:t> </a:t>
            </a:r>
            <a:r xmlns:a="http://schemas.openxmlformats.org/drawingml/2006/main">
              <a:rPr altLang="ko-KR" lang="tg" sz="3200"/>
              <a:t>Исо?</a:t>
            </a:r>
            <a:r xmlns:a="http://schemas.openxmlformats.org/drawingml/2006/main">
              <a:rPr altLang="en-US" lang="tg"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rgbClr val="0070c0"/>
                </a:solidFill>
              </a:rPr>
              <a:t>Исо аст..</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Исо шодии мост, мисли майи зиёфат.</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Викторинаи имрӯза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Исо обро ба чӣ табдил дод?</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① </a:t>
            </a:r>
            <a:r xmlns:a="http://schemas.openxmlformats.org/drawingml/2006/main">
              <a:rPr altLang="ko-KR" lang="tg" sz="2800">
                <a:solidFill>
                  <a:schemeClr val="tx1">
                    <a:lumMod val="65000"/>
                    <a:lumOff val="35000"/>
                  </a:schemeClr>
                </a:solidFill>
              </a:rPr>
              <a:t>шир</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② </a:t>
            </a:r>
            <a:r xmlns:a="http://schemas.openxmlformats.org/drawingml/2006/main">
              <a:rPr altLang="ko-KR" lang="tg" sz="2800">
                <a:solidFill>
                  <a:schemeClr val="tx1">
                    <a:lumMod val="65000"/>
                    <a:lumOff val="35000"/>
                  </a:schemeClr>
                </a:solidFill>
              </a:rPr>
              <a:t>шарбати афлесун</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③ </a:t>
            </a:r>
            <a:r xmlns:a="http://schemas.openxmlformats.org/drawingml/2006/main">
              <a:rPr altLang="ko-KR" lang="tg" sz="2800">
                <a:solidFill>
                  <a:schemeClr val="tx1">
                    <a:lumMod val="65000"/>
                    <a:lumOff val="35000"/>
                  </a:schemeClr>
                </a:solidFill>
              </a:rPr>
              <a:t>нон</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④ </a:t>
            </a:r>
            <a:r xmlns:a="http://schemas.openxmlformats.org/drawingml/2006/main">
              <a:rPr altLang="ko-KR" lang="tg" sz="2800">
                <a:solidFill>
                  <a:schemeClr val="tx1">
                    <a:lumMod val="65000"/>
                    <a:lumOff val="35000"/>
                  </a:schemeClr>
                </a:solidFill>
              </a:rPr>
              <a:t>шароб</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rgbClr val="ff0000"/>
                </a:solidFill>
              </a:rPr>
              <a:t>④ </a:t>
            </a:r>
            <a:r xmlns:a="http://schemas.openxmlformats.org/drawingml/2006/main">
              <a:rPr altLang="ko-KR" lang="tg" sz="2800">
                <a:solidFill>
                  <a:srgbClr val="ff0000"/>
                </a:solidFill>
              </a:rPr>
              <a:t>шароб</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Каломи имруза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Ин аввалин мӯъҷизаҳои ӯ буд, ки Исо дар Қонои Ҷалил нишон дод. Ӯ ҷалоли Худро ҳамин тавр зоҳир намуд, ва шогирдонаш ба Ӯ имон оварданд.</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tg" sz="2800">
                <a:solidFill>
                  <a:schemeClr val="tx1">
                    <a:lumMod val="65000"/>
                    <a:lumOff val="35000"/>
                  </a:schemeClr>
                </a:solidFill>
              </a:rPr>
              <a:t>Ҷон</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tg" altLang="ko-KR" b="1">
                <a:solidFill>
                  <a:schemeClr val="tx1">
                    <a:lumMod val="50000"/>
                    <a:lumOff val="50000"/>
                  </a:schemeClr>
                </a:solidFill>
              </a:rPr>
              <a:t>№ 53 Каломи Худо</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tg" altLang="ko-KR" sz="4400"/>
              <a:t>Ниқӯдимус шабона назди Исо омад.</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tg" sz="3200">
                <a:solidFill>
                  <a:srgbClr val="FF0000"/>
                </a:solidFill>
              </a:rPr>
              <a:t>Исо кист?</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tg" sz="3600">
                <a:solidFill>
                  <a:srgbClr val="0070C0"/>
                </a:solidFill>
              </a:rPr>
              <a:t>Исо аст..</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tg" sz="3600">
                <a:solidFill>
                  <a:schemeClr val="tx1">
                    <a:lumMod val="65000"/>
                    <a:lumOff val="35000"/>
                  </a:schemeClr>
                </a:solidFill>
              </a:rPr>
              <a:t>Исо ба замин ҳамчун Наҷотдиҳандаи мо омад.</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Каломи имруза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Исо ҷавоб дод: «Ба ростӣ ба шумо мегӯям: касе наметавонад ба Малакути Худо дохил шавад, магар он ки аз об ва Рӯҳ таваллуд наёбад.</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tg" sz="2800">
                <a:solidFill>
                  <a:schemeClr val="tx1">
                    <a:lumMod val="65000"/>
                    <a:lumOff val="35000"/>
                  </a:schemeClr>
                </a:solidFill>
              </a:rPr>
              <a:t>Ҷон</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tg" sz="2800">
                <a:solidFill>
                  <a:schemeClr val="tx1">
                    <a:lumMod val="65000"/>
                    <a:lumOff val="35000"/>
                  </a:schemeClr>
                </a:solidFill>
              </a:rPr>
              <a:t>Ниқӯдимус ном марде буд, ки муаллими Исроил буд.</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У</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омад</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ба</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Исо</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ба</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пурсед</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дар</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шаб.</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«Чӣ гуна метавонам ба Малакути Худо дохил шавам?»</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tg" altLang="ko-KR" sz="2800">
                <a:solidFill>
                  <a:schemeClr val="tx1">
                    <a:lumMod val="65000"/>
                    <a:lumOff val="35000"/>
                  </a:schemeClr>
                </a:solidFill>
              </a:rPr>
              <a:t>«Агар шумо аз нав таваллуд нашавед, шумо наметавонед ба Малакути Худо дохил шавед». Исо ҷавоб дод.</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Нафахмид, ки бояд аз нав таваллуд шавад. «Оё ман боз ба батни модарам меравам ва боз мебароям?»</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tg" altLang="ko-KR" sz="2600">
                <a:solidFill>
                  <a:schemeClr val="tx1">
                    <a:lumMod val="65000"/>
                    <a:lumOff val="35000"/>
                  </a:schemeClr>
                </a:solidFill>
              </a:rPr>
              <a:t>«Рӯҳ, на ҷисм, бояд аз нав таваллуд шавад. «Одам метавонад бо об ва Рӯҳулқудс дубора таваллуд шавад». Исо ҷавоб дод</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tg" altLang="ko-KR" sz="2800">
                <a:solidFill>
                  <a:schemeClr val="tx1">
                    <a:lumMod val="65000"/>
                    <a:lumOff val="35000"/>
                  </a:schemeClr>
                </a:solidFill>
              </a:rPr>
              <a:t>«Шумо бояд ба Ман имон оваред ва наҷот ёбед». Исо ба Ниқӯдимус сирри аз нав таваллуд шуданро гуфт.</a:t>
            </a:r>
            <a:r xmlns:a="http://schemas.openxmlformats.org/drawingml/2006/main">
              <a:rPr lang="tg"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Имруз</a:t>
            </a:r>
            <a:r xmlns:a="http://schemas.openxmlformats.org/drawingml/2006/main">
              <a:rPr altLang="en-US" lang="tg" sz="4000">
                <a:solidFill>
                  <a:srgbClr val="ff0000"/>
                </a:solidFill>
              </a:rPr>
              <a:t> </a:t>
            </a:r>
            <a:r xmlns:a="http://schemas.openxmlformats.org/drawingml/2006/main">
              <a:rPr altLang="ko-KR" lang="tg" sz="4000">
                <a:solidFill>
                  <a:srgbClr val="ff0000"/>
                </a:solidFill>
              </a:rPr>
              <a:t>Дарс</a:t>
            </a:r>
            <a:r xmlns:a="http://schemas.openxmlformats.org/drawingml/2006/main">
              <a:rPr altLang="en-US" lang="tg"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tg" sz="3200">
                <a:solidFill>
                  <a:schemeClr val="tx1">
                    <a:lumMod val="65000"/>
                    <a:lumOff val="35000"/>
                  </a:schemeClr>
                </a:solidFill>
              </a:rPr>
              <a:t>Агар шумо ба Исо имон оваред,</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ҷони шумо аз нав таваллуд мешавад.</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Онҳое, ки ба Исо имон доранд, аз нав таваллуд мешаванд ва шумо хоҳед шуд</a:t>
            </a:r>
            <a:r xmlns:a="http://schemas.openxmlformats.org/drawingml/2006/main">
              <a:rPr altLang="en-US" lang="tg" sz="3200">
                <a:solidFill>
                  <a:schemeClr val="tx1">
                    <a:lumMod val="65000"/>
                    <a:lumOff val="35000"/>
                  </a:schemeClr>
                </a:solidFill>
              </a:rPr>
              <a:t> </a:t>
            </a:r>
            <a:r xmlns:a="http://schemas.openxmlformats.org/drawingml/2006/main">
              <a:rPr altLang="ko-KR" lang="tg" sz="3200">
                <a:solidFill>
                  <a:schemeClr val="tx1">
                    <a:lumMod val="65000"/>
                    <a:lumOff val="35000"/>
                  </a:schemeClr>
                </a:solidFill>
              </a:rPr>
              <a:t>аз гуноҳ нафрат доштан ва Худоро дӯст доштан.</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Оё шумо дубора таваллуд шудаед?</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g" sz="3200">
                <a:solidFill>
                  <a:schemeClr val="tx1">
                    <a:lumMod val="65000"/>
                    <a:lumOff val="35000"/>
                  </a:schemeClr>
                </a:solidFill>
              </a:rPr>
              <a:t>Мо ба Исо имон дорем ва аз нав таваллуд мешавем. Аз ин рӯ, мо бояд дар хотир дошта бошем, ки мо одамони гуногун аз ҷаҳон ҳастем.</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tg" sz="3200"/>
              <a:t>Исо кист?</a:t>
            </a:r>
            <a:r xmlns:a="http://schemas.openxmlformats.org/drawingml/2006/main">
              <a:rPr altLang="en-US" lang="tg"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rgbClr val="0070c0"/>
                </a:solidFill>
              </a:rPr>
              <a:t>Исо аст..</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Исо</a:t>
            </a:r>
            <a:r xmlns:a="http://schemas.openxmlformats.org/drawingml/2006/main">
              <a:rPr altLang="en-US" lang="tg" sz="3600">
                <a:solidFill>
                  <a:schemeClr val="tx1">
                    <a:lumMod val="65000"/>
                    <a:lumOff val="35000"/>
                  </a:schemeClr>
                </a:solidFill>
              </a:rPr>
              <a:t> </a:t>
            </a:r>
            <a:r xmlns:a="http://schemas.openxmlformats.org/drawingml/2006/main">
              <a:rPr altLang="ko-KR" lang="tg" sz="3600">
                <a:solidFill>
                  <a:schemeClr val="tx1">
                    <a:lumMod val="65000"/>
                    <a:lumOff val="35000"/>
                  </a:schemeClr>
                </a:solidFill>
              </a:rPr>
              <a:t>Ӯст, ки касонеро, ки ба Ӯ имон овардаанд, солеҳ мегардонад ва аз нав таваллуд мешаванд.</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Викторинаи имрӯза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Чӣ моро водор мекунад, ки дубора таваллуд шавад?</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① </a:t>
            </a:r>
            <a:r xmlns:a="http://schemas.openxmlformats.org/drawingml/2006/main">
              <a:rPr altLang="ko-KR" lang="tg" sz="2800">
                <a:solidFill>
                  <a:schemeClr val="tx1">
                    <a:lumMod val="65000"/>
                    <a:lumOff val="35000"/>
                  </a:schemeClr>
                </a:solidFill>
              </a:rPr>
              <a:t>бо об ва Рӯҳ</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② </a:t>
            </a:r>
            <a:r xmlns:a="http://schemas.openxmlformats.org/drawingml/2006/main">
              <a:rPr altLang="ko-KR" lang="tg" sz="2800">
                <a:solidFill>
                  <a:schemeClr val="tx1">
                    <a:lumMod val="65000"/>
                    <a:lumOff val="35000"/>
                  </a:schemeClr>
                </a:solidFill>
              </a:rPr>
              <a:t>бо равған ва оташ</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③ </a:t>
            </a:r>
            <a:r xmlns:a="http://schemas.openxmlformats.org/drawingml/2006/main">
              <a:rPr altLang="ko-KR" lang="tg" sz="2800">
                <a:solidFill>
                  <a:schemeClr val="tx1">
                    <a:lumMod val="65000"/>
                    <a:lumOff val="35000"/>
                  </a:schemeClr>
                </a:solidFill>
              </a:rPr>
              <a:t>бо ашк ва суруд</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chemeClr val="tx1">
                    <a:lumMod val="65000"/>
                    <a:lumOff val="35000"/>
                  </a:schemeClr>
                </a:solidFill>
              </a:rPr>
              <a:t>④ </a:t>
            </a:r>
            <a:r xmlns:a="http://schemas.openxmlformats.org/drawingml/2006/main">
              <a:rPr altLang="ko-KR" lang="tg" sz="2800">
                <a:solidFill>
                  <a:schemeClr val="tx1">
                    <a:lumMod val="65000"/>
                    <a:lumOff val="35000"/>
                  </a:schemeClr>
                </a:solidFill>
              </a:rPr>
              <a:t>бо дуо ва ибодат</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tg" sz="2800">
                <a:solidFill>
                  <a:srgbClr val="ff0000"/>
                </a:solidFill>
              </a:rPr>
              <a:t>① </a:t>
            </a:r>
            <a:r xmlns:a="http://schemas.openxmlformats.org/drawingml/2006/main">
              <a:rPr altLang="ko-KR" lang="tg" sz="2800">
                <a:solidFill>
                  <a:srgbClr val="ff0000"/>
                </a:solidFill>
              </a:rPr>
              <a:t>бо об ва Рӯҳ</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g" sz="4000">
                <a:solidFill>
                  <a:srgbClr val="ff0000"/>
                </a:solidFill>
              </a:rPr>
              <a:t>Каломи имруза</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tg" sz="3600">
                <a:solidFill>
                  <a:schemeClr val="tx1">
                    <a:lumMod val="65000"/>
                    <a:lumOff val="35000"/>
                  </a:schemeClr>
                </a:solidFill>
              </a:rPr>
              <a:t>Исо ҷавоб дод: «Ба ростӣ ба шумо мегӯям: касе наметавонад ба Малакути Худо дохил шавад, магар он ки аз об ва Рӯҳ таваллуд наёбад.</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tg" sz="2800">
                <a:solidFill>
                  <a:schemeClr val="tx1">
                    <a:lumMod val="65000"/>
                    <a:lumOff val="35000"/>
                  </a:schemeClr>
                </a:solidFill>
              </a:rPr>
              <a:t>Ҷон</a:t>
            </a:r>
            <a:r xmlns:a="http://schemas.openxmlformats.org/drawingml/2006/main">
              <a:rPr altLang="en-US" lang="tg" sz="2800">
                <a:solidFill>
                  <a:schemeClr val="tx1">
                    <a:lumMod val="65000"/>
                    <a:lumOff val="35000"/>
                  </a:schemeClr>
                </a:solidFill>
              </a:rPr>
              <a:t> </a:t>
            </a:r>
            <a:r xmlns:a="http://schemas.openxmlformats.org/drawingml/2006/main">
              <a:rPr altLang="ko-KR" lang="tg"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